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1"/>
  </p:notesMasterIdLst>
  <p:sldIdLst>
    <p:sldId id="256" r:id="rId2"/>
    <p:sldId id="257" r:id="rId3"/>
    <p:sldId id="261" r:id="rId4"/>
    <p:sldId id="259" r:id="rId5"/>
    <p:sldId id="29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1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69802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660"/>
  </p:normalViewPr>
  <p:slideViewPr>
    <p:cSldViewPr>
      <p:cViewPr>
        <p:scale>
          <a:sx n="60" d="100"/>
          <a:sy n="60" d="100"/>
        </p:scale>
        <p:origin x="-1133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294" y="-8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80A80-177E-4AC1-8ADD-2BE6FA6BBA3F}" type="datetimeFigureOut">
              <a:rPr lang="pt-PT" smtClean="0"/>
              <a:pPr/>
              <a:t>24-07-2015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6E486-295C-4865-9066-10635B8E022F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47245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6E486-295C-4865-9066-10635B8E022F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6E486-295C-4865-9066-10635B8E022F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E04B-43A3-4C8B-A5A4-0284BC728AC1}" type="datetime1">
              <a:rPr lang="pt-PT" smtClean="0"/>
              <a:pPr/>
              <a:t>24-07-2015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4434-E9EA-4488-9998-8AD6237168A7}" type="datetime1">
              <a:rPr lang="pt-PT" smtClean="0"/>
              <a:pPr/>
              <a:t>24-07-2015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A219-2EC0-49DF-ADBC-84198A609217}" type="datetime1">
              <a:rPr lang="pt-PT" smtClean="0"/>
              <a:pPr/>
              <a:t>24-07-2015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96CF-E28C-4BAC-93FC-961832F98477}" type="datetime1">
              <a:rPr lang="pt-PT" smtClean="0"/>
              <a:pPr/>
              <a:t>24-07-2015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98A-9962-4619-8710-0AA8980831DD}" type="datetime1">
              <a:rPr lang="pt-PT" smtClean="0"/>
              <a:pPr/>
              <a:t>24-07-2015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CF4B-59C8-4337-BF94-F3352699138B}" type="datetime1">
              <a:rPr lang="pt-PT" smtClean="0"/>
              <a:pPr/>
              <a:t>24-07-2015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3968-E76B-497F-9246-4FB8B32E4B1F}" type="datetime1">
              <a:rPr lang="pt-PT" smtClean="0"/>
              <a:pPr/>
              <a:t>24-07-2015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2CFE-307C-489E-BBD8-2EB31CEB990D}" type="datetime1">
              <a:rPr lang="pt-PT" smtClean="0"/>
              <a:pPr/>
              <a:t>24-07-2015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8863-546B-43FB-BB77-D3EEC6B64537}" type="datetime1">
              <a:rPr lang="pt-PT" smtClean="0"/>
              <a:pPr/>
              <a:t>24-07-2015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D81F5-6260-4F64-8960-C02EEE9E4FA1}" type="datetime1">
              <a:rPr lang="pt-PT" smtClean="0"/>
              <a:pPr/>
              <a:t>24-07-2015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A0BB-53D7-4700-8989-D9F73C0D98BD}" type="datetime1">
              <a:rPr lang="pt-PT" smtClean="0"/>
              <a:pPr/>
              <a:t>24-07-2015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945872-6160-4CA6-B753-19698BDD461D}" type="datetime1">
              <a:rPr lang="pt-PT" smtClean="0"/>
              <a:pPr/>
              <a:t>24-07-2015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2459504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4000" dirty="0" smtClean="0"/>
              <a:t>4. A vantagem comparativa num modelo com tecnologias idênticas mas diferenças na dotação de </a:t>
            </a:r>
            <a:r>
              <a:rPr lang="pt-PT" sz="4000" dirty="0" smtClean="0"/>
              <a:t>fatores</a:t>
            </a:r>
            <a:endParaRPr lang="pt-PT" sz="4000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112" name="Line 24"/>
          <p:cNvSpPr>
            <a:spLocks noChangeShapeType="1"/>
          </p:cNvSpPr>
          <p:nvPr/>
        </p:nvSpPr>
        <p:spPr bwMode="auto">
          <a:xfrm flipV="1">
            <a:off x="2240706" y="3986634"/>
            <a:ext cx="3292475" cy="1098550"/>
          </a:xfrm>
          <a:prstGeom prst="line">
            <a:avLst/>
          </a:prstGeom>
          <a:noFill/>
          <a:ln w="9525">
            <a:solidFill>
              <a:srgbClr val="00FF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099" name="Text Box 11"/>
          <p:cNvSpPr txBox="1">
            <a:spLocks noChangeArrowheads="1"/>
          </p:cNvSpPr>
          <p:nvPr/>
        </p:nvSpPr>
        <p:spPr bwMode="auto">
          <a:xfrm>
            <a:off x="3140150" y="3429000"/>
            <a:ext cx="6397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B’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100" name="Text Box 12"/>
          <p:cNvSpPr txBox="1">
            <a:spLocks noChangeArrowheads="1"/>
          </p:cNvSpPr>
          <p:nvPr/>
        </p:nvSpPr>
        <p:spPr bwMode="auto">
          <a:xfrm>
            <a:off x="2708101" y="3298379"/>
            <a:ext cx="6397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102" name="Text Box 14"/>
          <p:cNvSpPr txBox="1">
            <a:spLocks noChangeArrowheads="1"/>
          </p:cNvSpPr>
          <p:nvPr/>
        </p:nvSpPr>
        <p:spPr bwMode="auto">
          <a:xfrm>
            <a:off x="3491880" y="4234482"/>
            <a:ext cx="6397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4.1. Hipóteses 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do modelo de 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Heckscher-Ohlin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10</a:t>
            </a:fld>
            <a:endParaRPr lang="pt-PT"/>
          </a:p>
        </p:txBody>
      </p:sp>
      <p:sp>
        <p:nvSpPr>
          <p:cNvPr id="217123" name="Line 35"/>
          <p:cNvSpPr>
            <a:spLocks noChangeShapeType="1"/>
          </p:cNvSpPr>
          <p:nvPr/>
        </p:nvSpPr>
        <p:spPr bwMode="auto">
          <a:xfrm flipV="1">
            <a:off x="2240706" y="2132856"/>
            <a:ext cx="0" cy="2925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22" name="Line 34"/>
          <p:cNvSpPr>
            <a:spLocks noChangeShapeType="1"/>
          </p:cNvSpPr>
          <p:nvPr/>
        </p:nvSpPr>
        <p:spPr bwMode="auto">
          <a:xfrm>
            <a:off x="2240706" y="5085184"/>
            <a:ext cx="3108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21" name="Line 33"/>
          <p:cNvSpPr>
            <a:spLocks noChangeShapeType="1"/>
          </p:cNvSpPr>
          <p:nvPr/>
        </p:nvSpPr>
        <p:spPr bwMode="auto">
          <a:xfrm>
            <a:off x="2240706" y="2924944"/>
            <a:ext cx="1920875" cy="210185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 dirty="0">
              <a:solidFill>
                <a:srgbClr val="FFFF66"/>
              </a:solidFill>
            </a:endParaRPr>
          </a:p>
        </p:txBody>
      </p:sp>
      <p:sp>
        <p:nvSpPr>
          <p:cNvPr id="217120" name="Arc 32"/>
          <p:cNvSpPr>
            <a:spLocks/>
          </p:cNvSpPr>
          <p:nvPr/>
        </p:nvSpPr>
        <p:spPr bwMode="auto">
          <a:xfrm flipH="1" flipV="1">
            <a:off x="2472011" y="2852936"/>
            <a:ext cx="731837" cy="7318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19" name="Arc 31"/>
          <p:cNvSpPr>
            <a:spLocks/>
          </p:cNvSpPr>
          <p:nvPr/>
        </p:nvSpPr>
        <p:spPr bwMode="auto">
          <a:xfrm flipH="1" flipV="1">
            <a:off x="3336107" y="3849291"/>
            <a:ext cx="731837" cy="7318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18" name="Line 30"/>
          <p:cNvSpPr>
            <a:spLocks noChangeShapeType="1"/>
          </p:cNvSpPr>
          <p:nvPr/>
        </p:nvSpPr>
        <p:spPr bwMode="auto">
          <a:xfrm>
            <a:off x="2240706" y="3933056"/>
            <a:ext cx="2835275" cy="1098550"/>
          </a:xfrm>
          <a:prstGeom prst="line">
            <a:avLst/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17" name="Line 29"/>
          <p:cNvSpPr>
            <a:spLocks noChangeShapeType="1"/>
          </p:cNvSpPr>
          <p:nvPr/>
        </p:nvSpPr>
        <p:spPr bwMode="auto">
          <a:xfrm>
            <a:off x="2240706" y="3268141"/>
            <a:ext cx="2835275" cy="1096963"/>
          </a:xfrm>
          <a:prstGeom prst="line">
            <a:avLst/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16" name="Line 28"/>
          <p:cNvSpPr>
            <a:spLocks noChangeShapeType="1"/>
          </p:cNvSpPr>
          <p:nvPr/>
        </p:nvSpPr>
        <p:spPr bwMode="auto">
          <a:xfrm flipH="1">
            <a:off x="4709269" y="4365104"/>
            <a:ext cx="366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15" name="Arc 27"/>
          <p:cNvSpPr>
            <a:spLocks/>
          </p:cNvSpPr>
          <p:nvPr/>
        </p:nvSpPr>
        <p:spPr bwMode="auto">
          <a:xfrm flipH="1">
            <a:off x="4839965" y="4273029"/>
            <a:ext cx="92075" cy="920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14" name="Arc 26"/>
          <p:cNvSpPr>
            <a:spLocks/>
          </p:cNvSpPr>
          <p:nvPr/>
        </p:nvSpPr>
        <p:spPr bwMode="auto">
          <a:xfrm flipH="1">
            <a:off x="4709269" y="4993109"/>
            <a:ext cx="92075" cy="920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13" name="Arc 25"/>
          <p:cNvSpPr>
            <a:spLocks/>
          </p:cNvSpPr>
          <p:nvPr/>
        </p:nvSpPr>
        <p:spPr bwMode="auto">
          <a:xfrm flipH="1">
            <a:off x="3977431" y="4993109"/>
            <a:ext cx="92075" cy="920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11" name="Line 23"/>
          <p:cNvSpPr>
            <a:spLocks noChangeShapeType="1"/>
          </p:cNvSpPr>
          <p:nvPr/>
        </p:nvSpPr>
        <p:spPr bwMode="auto">
          <a:xfrm flipV="1">
            <a:off x="2240706" y="3419450"/>
            <a:ext cx="2925763" cy="1646237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10" name="Line 22"/>
          <p:cNvSpPr>
            <a:spLocks noChangeShapeType="1"/>
          </p:cNvSpPr>
          <p:nvPr/>
        </p:nvSpPr>
        <p:spPr bwMode="auto">
          <a:xfrm flipV="1">
            <a:off x="2240706" y="2636912"/>
            <a:ext cx="1096963" cy="2468563"/>
          </a:xfrm>
          <a:prstGeom prst="line">
            <a:avLst/>
          </a:prstGeom>
          <a:noFill/>
          <a:ln w="9525">
            <a:solidFill>
              <a:srgbClr val="00FF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09" name="Line 21"/>
          <p:cNvSpPr>
            <a:spLocks noChangeShapeType="1"/>
          </p:cNvSpPr>
          <p:nvPr/>
        </p:nvSpPr>
        <p:spPr bwMode="auto">
          <a:xfrm flipV="1">
            <a:off x="2240706" y="2636912"/>
            <a:ext cx="639763" cy="2468563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17108" name="Text Box 20"/>
          <p:cNvSpPr txBox="1">
            <a:spLocks noChangeArrowheads="1"/>
          </p:cNvSpPr>
          <p:nvPr/>
        </p:nvSpPr>
        <p:spPr bwMode="auto">
          <a:xfrm>
            <a:off x="3707904" y="4437112"/>
            <a:ext cx="6397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17107" name="Text Box 19"/>
          <p:cNvSpPr txBox="1">
            <a:spLocks noChangeArrowheads="1"/>
          </p:cNvSpPr>
          <p:nvPr/>
        </p:nvSpPr>
        <p:spPr bwMode="auto">
          <a:xfrm>
            <a:off x="3337669" y="4234483"/>
            <a:ext cx="6397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17106" name="Text Box 18"/>
          <p:cNvSpPr txBox="1">
            <a:spLocks noChangeArrowheads="1"/>
          </p:cNvSpPr>
          <p:nvPr/>
        </p:nvSpPr>
        <p:spPr bwMode="auto">
          <a:xfrm>
            <a:off x="2852117" y="3429000"/>
            <a:ext cx="639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17105" name="Text Box 17"/>
          <p:cNvSpPr txBox="1">
            <a:spLocks noChangeArrowheads="1"/>
          </p:cNvSpPr>
          <p:nvPr/>
        </p:nvSpPr>
        <p:spPr bwMode="auto">
          <a:xfrm>
            <a:off x="2564086" y="3284984"/>
            <a:ext cx="6397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17104" name="Text Box 16"/>
          <p:cNvSpPr txBox="1">
            <a:spLocks noChangeArrowheads="1"/>
          </p:cNvSpPr>
          <p:nvPr/>
        </p:nvSpPr>
        <p:spPr bwMode="auto">
          <a:xfrm>
            <a:off x="3356173" y="3717032"/>
            <a:ext cx="639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Qx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103" name="Text Box 15"/>
          <p:cNvSpPr txBox="1">
            <a:spLocks noChangeArrowheads="1"/>
          </p:cNvSpPr>
          <p:nvPr/>
        </p:nvSpPr>
        <p:spPr bwMode="auto">
          <a:xfrm>
            <a:off x="2267744" y="2564904"/>
            <a:ext cx="639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Qy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101" name="Text Box 13"/>
          <p:cNvSpPr txBox="1">
            <a:spLocks noChangeArrowheads="1"/>
          </p:cNvSpPr>
          <p:nvPr/>
        </p:nvSpPr>
        <p:spPr bwMode="auto">
          <a:xfrm>
            <a:off x="3860229" y="4450506"/>
            <a:ext cx="639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A’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098" name="Text Box 10"/>
          <p:cNvSpPr txBox="1">
            <a:spLocks noChangeArrowheads="1"/>
          </p:cNvSpPr>
          <p:nvPr/>
        </p:nvSpPr>
        <p:spPr bwMode="auto">
          <a:xfrm>
            <a:off x="5166469" y="5170587"/>
            <a:ext cx="6397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097" name="Text Box 9"/>
          <p:cNvSpPr txBox="1">
            <a:spLocks noChangeArrowheads="1"/>
          </p:cNvSpPr>
          <p:nvPr/>
        </p:nvSpPr>
        <p:spPr bwMode="auto">
          <a:xfrm>
            <a:off x="1979712" y="4954562"/>
            <a:ext cx="6397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096" name="Text Box 8"/>
          <p:cNvSpPr txBox="1">
            <a:spLocks noChangeArrowheads="1"/>
          </p:cNvSpPr>
          <p:nvPr/>
        </p:nvSpPr>
        <p:spPr bwMode="auto">
          <a:xfrm>
            <a:off x="4801344" y="4522514"/>
            <a:ext cx="6397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(W/r)</a:t>
            </a:r>
            <a:r>
              <a:rPr kumimoji="0" lang="fr-FR" sz="10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095" name="Text Box 7"/>
          <p:cNvSpPr txBox="1">
            <a:spLocks noChangeArrowheads="1"/>
          </p:cNvSpPr>
          <p:nvPr/>
        </p:nvSpPr>
        <p:spPr bwMode="auto">
          <a:xfrm>
            <a:off x="4709269" y="5170587"/>
            <a:ext cx="6397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(W/r)</a:t>
            </a:r>
            <a:r>
              <a:rPr kumimoji="0" lang="fr-FR" sz="1000" b="0" i="0" u="none" strike="noStrike" cap="none" normalizeH="0" baseline="-3000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094" name="Text Box 6"/>
          <p:cNvSpPr txBox="1">
            <a:spLocks noChangeArrowheads="1"/>
          </p:cNvSpPr>
          <p:nvPr/>
        </p:nvSpPr>
        <p:spPr bwMode="auto">
          <a:xfrm>
            <a:off x="3794869" y="5170587"/>
            <a:ext cx="6397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(W/r)</a:t>
            </a:r>
            <a:r>
              <a:rPr kumimoji="0" lang="fr-FR" sz="10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093" name="Text Box 5"/>
          <p:cNvSpPr txBox="1">
            <a:spLocks noChangeArrowheads="1"/>
          </p:cNvSpPr>
          <p:nvPr/>
        </p:nvSpPr>
        <p:spPr bwMode="auto">
          <a:xfrm>
            <a:off x="5136306" y="3356992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fr-FR" sz="1000" b="0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Kx</a:t>
            </a: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/Lx)</a:t>
            </a:r>
            <a:r>
              <a:rPr kumimoji="0" lang="fr-FR" sz="1000" b="0" i="0" u="none" strike="noStrike" cap="none" normalizeH="0" baseline="-3000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092" name="Text Box 4"/>
          <p:cNvSpPr txBox="1">
            <a:spLocks noChangeArrowheads="1"/>
          </p:cNvSpPr>
          <p:nvPr/>
        </p:nvSpPr>
        <p:spPr bwMode="auto">
          <a:xfrm>
            <a:off x="5496346" y="3979837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fr-FR" sz="1000" b="0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Kx</a:t>
            </a: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/Lx)</a:t>
            </a:r>
            <a:r>
              <a:rPr kumimoji="0" lang="fr-FR" sz="1000" b="0" i="0" u="none" strike="noStrike" cap="none" normalizeH="0" baseline="-3000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091" name="Text Box 3"/>
          <p:cNvSpPr txBox="1">
            <a:spLocks noChangeArrowheads="1"/>
          </p:cNvSpPr>
          <p:nvPr/>
        </p:nvSpPr>
        <p:spPr bwMode="auto">
          <a:xfrm>
            <a:off x="2605831" y="2322487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(Ky/Ly)</a:t>
            </a:r>
            <a:r>
              <a:rPr kumimoji="0" lang="fr-FR" sz="1000" b="0" i="0" u="none" strike="noStrike" cap="none" normalizeH="0" baseline="-3000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090" name="Text Box 2"/>
          <p:cNvSpPr txBox="1">
            <a:spLocks noChangeArrowheads="1"/>
          </p:cNvSpPr>
          <p:nvPr/>
        </p:nvSpPr>
        <p:spPr bwMode="auto">
          <a:xfrm>
            <a:off x="3337669" y="2425675"/>
            <a:ext cx="7318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(Ky/Ly)</a:t>
            </a:r>
            <a:r>
              <a:rPr kumimoji="0" lang="fr-FR" sz="1000" b="0" i="0" u="none" strike="noStrike" cap="none" normalizeH="0" baseline="-3000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089" name="Text Box 1"/>
          <p:cNvSpPr txBox="1">
            <a:spLocks noChangeArrowheads="1"/>
          </p:cNvSpPr>
          <p:nvPr/>
        </p:nvSpPr>
        <p:spPr bwMode="auto">
          <a:xfrm>
            <a:off x="1966069" y="1916832"/>
            <a:ext cx="6397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124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17144" name="Rectangle 5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4.1. Hipóteses 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do modelo de 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Heckscher-Ohlin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512" y="105273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Rendimentos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constantes à escala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11</a:t>
            </a:fld>
            <a:endParaRPr lang="pt-PT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170080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Tecnologia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idêntica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nos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6512" y="232971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Gostos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consumidores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idênticos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nos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6512" y="297778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Concorrência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perfeita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3553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Mobilidade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interna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412991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Imobilidade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internacional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-36512" y="470598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Ausência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entraves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.2.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entre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e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512" y="247373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Intensidade Factorial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12</a:t>
            </a:fld>
            <a:endParaRPr lang="pt-PT"/>
          </a:p>
        </p:txBody>
      </p: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0" y="3174344"/>
          <a:ext cx="9144000" cy="1766824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</a:rPr>
                        <a:t>Capital (K)</a:t>
                      </a:r>
                      <a:endParaRPr lang="pt-PT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</a:rPr>
                        <a:t>Trabalho (L)</a:t>
                      </a:r>
                      <a:endParaRPr lang="pt-PT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</a:rPr>
                        <a:t>K/L</a:t>
                      </a:r>
                      <a:endParaRPr lang="pt-PT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800" dirty="0">
                          <a:latin typeface="Times New Roman"/>
                          <a:ea typeface="Times New Roman"/>
                        </a:rPr>
                        <a:t> X</a:t>
                      </a:r>
                      <a:endParaRPr lang="pt-PT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fr-FR" sz="2800" dirty="0" err="1">
                          <a:latin typeface="Times New Roman"/>
                          <a:ea typeface="Times New Roman"/>
                        </a:rPr>
                        <a:t>unidades</a:t>
                      </a:r>
                      <a:endParaRPr lang="pt-PT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/>
                          <a:ea typeface="Times New Roman"/>
                        </a:rPr>
                        <a:t>6 </a:t>
                      </a:r>
                      <a:r>
                        <a:rPr lang="fr-FR" sz="2800" dirty="0" err="1">
                          <a:latin typeface="Times New Roman"/>
                          <a:ea typeface="Times New Roman"/>
                        </a:rPr>
                        <a:t>unidades</a:t>
                      </a:r>
                      <a:endParaRPr lang="pt-PT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 err="1">
                          <a:latin typeface="Times New Roman"/>
                          <a:ea typeface="Times New Roman"/>
                        </a:rPr>
                        <a:t>Kx</a:t>
                      </a:r>
                      <a:r>
                        <a:rPr lang="fr-FR" sz="2800" dirty="0">
                          <a:latin typeface="Times New Roman"/>
                          <a:ea typeface="Times New Roman"/>
                        </a:rPr>
                        <a:t>/Lx = 1/3</a:t>
                      </a:r>
                      <a:endParaRPr lang="pt-PT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800" dirty="0">
                          <a:latin typeface="Times New Roman"/>
                          <a:ea typeface="Times New Roman"/>
                        </a:rPr>
                        <a:t> Y</a:t>
                      </a:r>
                      <a:endParaRPr lang="pt-PT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</a:rPr>
                        <a:t>4 unidades</a:t>
                      </a:r>
                      <a:endParaRPr lang="pt-PT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</a:rPr>
                        <a:t>8 unidades</a:t>
                      </a:r>
                      <a:endParaRPr lang="pt-PT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/>
                          <a:ea typeface="Times New Roman"/>
                        </a:rPr>
                        <a:t>Ky/Ly = 1/2</a:t>
                      </a:r>
                      <a:endParaRPr lang="pt-PT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.2.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entre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e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13</a:t>
            </a:fld>
            <a:endParaRPr lang="pt-PT"/>
          </a:p>
        </p:txBody>
      </p: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0" y="1124744"/>
          <a:ext cx="9144000" cy="1135888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Capital (K)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Trabalho (L)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K/L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 X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unidades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6 </a:t>
                      </a: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unidades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Kx</a:t>
                      </a: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/Lx = 1/3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 Y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4 </a:t>
                      </a: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unidades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8 </a:t>
                      </a: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unidades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Ky/Ly = 1/2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2209" name="Rectangle 1"/>
          <p:cNvSpPr>
            <a:spLocks noChangeArrowheads="1"/>
          </p:cNvSpPr>
          <p:nvPr/>
        </p:nvSpPr>
        <p:spPr bwMode="auto">
          <a:xfrm>
            <a:off x="0" y="249289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1ª </a:t>
            </a:r>
            <a:r>
              <a:rPr kumimoji="0" lang="fr-FR" sz="28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situação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6512" y="29969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355501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	Trabalho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W</a:t>
            </a:r>
            <a:r>
              <a:rPr lang="pt-PT" sz="28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= 10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u.m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Capital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= 5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u.m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463397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513977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Px = 2x5 + 6x10 = 70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u.m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= 4x5 + 8x10 = 100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u.m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(Px/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= 70/100 = 0,7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.2.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entre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e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14</a:t>
            </a:fld>
            <a:endParaRPr lang="pt-PT"/>
          </a:p>
        </p:txBody>
      </p: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0" y="1124744"/>
          <a:ext cx="9144000" cy="1135888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Capital (K)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Trabalho (L)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K/L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 X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unidades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6 </a:t>
                      </a: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unidades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Kx</a:t>
                      </a: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/Lx = 1/3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 Y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4 </a:t>
                      </a: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unidades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8 </a:t>
                      </a: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unidades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Ky/Ly = 1/2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2209" name="Rectangle 1"/>
          <p:cNvSpPr>
            <a:spLocks noChangeArrowheads="1"/>
          </p:cNvSpPr>
          <p:nvPr/>
        </p:nvSpPr>
        <p:spPr bwMode="auto">
          <a:xfrm>
            <a:off x="0" y="249289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ª </a:t>
            </a:r>
            <a:r>
              <a:rPr kumimoji="0" lang="fr-FR" sz="28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situação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6512" y="29969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355501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	Trabalho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W</a:t>
            </a:r>
            <a:r>
              <a:rPr lang="pt-PT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= 10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u.m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Capital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= 10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u.m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463397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513977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Px = 2x10 + 6x10 = 80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u.m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= 4x10 + 8x10 = 120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u.m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(Px/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= 80/120 = 0,67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.2.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entre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e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15</a:t>
            </a:fld>
            <a:endParaRPr lang="pt-PT"/>
          </a:p>
        </p:txBody>
      </p:sp>
      <p:sp>
        <p:nvSpPr>
          <p:cNvPr id="222209" name="Rectangle 1"/>
          <p:cNvSpPr>
            <a:spLocks noChangeArrowheads="1"/>
          </p:cNvSpPr>
          <p:nvPr/>
        </p:nvSpPr>
        <p:spPr bwMode="auto">
          <a:xfrm>
            <a:off x="0" y="980728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diminuição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[(W/r)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= 10/10 = 1 &lt; (W/r)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10/5 = 2] fez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diminuir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(X) [(Px/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= 0,67 &lt; (Px/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= 0,7]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270892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Corolário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será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mais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baixo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económica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qual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4077072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Corolário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À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diminuição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está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associada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diminuição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nesse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e vice-versa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-36512" y="542838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Corolário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Quando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igual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diferentes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mesmo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acontece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e vice-versa</a:t>
            </a:r>
            <a:r>
              <a:rPr lang="fr-FR" sz="2800" dirty="0" smtClean="0"/>
              <a:t> </a:t>
            </a:r>
            <a:endParaRPr lang="pt-P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4.3.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-Ohlin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16</a:t>
            </a:fld>
            <a:endParaRPr lang="pt-PT"/>
          </a:p>
        </p:txBody>
      </p:sp>
      <p:sp>
        <p:nvSpPr>
          <p:cNvPr id="222209" name="Rectangle 1"/>
          <p:cNvSpPr>
            <a:spLocks noChangeArrowheads="1"/>
          </p:cNvSpPr>
          <p:nvPr/>
        </p:nvSpPr>
        <p:spPr bwMode="auto">
          <a:xfrm>
            <a:off x="0" y="76470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u="sng" dirty="0" smtClean="0">
                <a:latin typeface="Times New Roman" pitchFamily="18" charset="0"/>
                <a:cs typeface="Times New Roman" pitchFamily="18" charset="0"/>
              </a:rPr>
              <a:t>Teorema de </a:t>
            </a:r>
            <a:r>
              <a:rPr lang="pt-PT" sz="2800" u="sng" dirty="0" err="1" smtClean="0">
                <a:latin typeface="Times New Roman" pitchFamily="18" charset="0"/>
                <a:cs typeface="Times New Roman" pitchFamily="18" charset="0"/>
              </a:rPr>
              <a:t>Heckscher-Ohlin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-36512" y="141277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Cada país tem vantagem comparativa no bem intensivo no fator relativamente abundante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244" name="Line 12"/>
          <p:cNvSpPr>
            <a:spLocks noChangeShapeType="1"/>
          </p:cNvSpPr>
          <p:nvPr/>
        </p:nvSpPr>
        <p:spPr bwMode="auto">
          <a:xfrm flipV="1">
            <a:off x="2850307" y="2427560"/>
            <a:ext cx="0" cy="2743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3243" name="Line 11"/>
          <p:cNvSpPr>
            <a:spLocks noChangeShapeType="1"/>
          </p:cNvSpPr>
          <p:nvPr/>
        </p:nvSpPr>
        <p:spPr bwMode="auto">
          <a:xfrm>
            <a:off x="2850307" y="5163864"/>
            <a:ext cx="30178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3242" name="Arc 10"/>
          <p:cNvSpPr>
            <a:spLocks/>
          </p:cNvSpPr>
          <p:nvPr/>
        </p:nvSpPr>
        <p:spPr bwMode="auto">
          <a:xfrm flipV="1">
            <a:off x="3307507" y="2738933"/>
            <a:ext cx="2011362" cy="19208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91"/>
              <a:gd name="T1" fmla="*/ 0 h 21600"/>
              <a:gd name="T2" fmla="*/ 21591 w 21591"/>
              <a:gd name="T3" fmla="*/ 20975 h 21600"/>
              <a:gd name="T4" fmla="*/ 0 w 2159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1" h="21600" fill="none" extrusionOk="0">
                <a:moveTo>
                  <a:pt x="-1" y="0"/>
                </a:moveTo>
                <a:cubicBezTo>
                  <a:pt x="11685" y="0"/>
                  <a:pt x="21252" y="9293"/>
                  <a:pt x="21590" y="20975"/>
                </a:cubicBezTo>
              </a:path>
              <a:path w="21591" h="21600" stroke="0" extrusionOk="0">
                <a:moveTo>
                  <a:pt x="-1" y="0"/>
                </a:moveTo>
                <a:cubicBezTo>
                  <a:pt x="11685" y="0"/>
                  <a:pt x="21252" y="9293"/>
                  <a:pt x="21590" y="2097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3241" name="Line 9"/>
          <p:cNvSpPr>
            <a:spLocks noChangeShapeType="1"/>
          </p:cNvSpPr>
          <p:nvPr/>
        </p:nvSpPr>
        <p:spPr bwMode="auto">
          <a:xfrm>
            <a:off x="2850307" y="3320330"/>
            <a:ext cx="237807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3240" name="Line 8"/>
          <p:cNvSpPr>
            <a:spLocks noChangeShapeType="1"/>
          </p:cNvSpPr>
          <p:nvPr/>
        </p:nvSpPr>
        <p:spPr bwMode="auto">
          <a:xfrm>
            <a:off x="5228382" y="332033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3239" name="Line 7"/>
          <p:cNvSpPr>
            <a:spLocks noChangeShapeType="1"/>
          </p:cNvSpPr>
          <p:nvPr/>
        </p:nvSpPr>
        <p:spPr bwMode="auto">
          <a:xfrm>
            <a:off x="2850307" y="4227760"/>
            <a:ext cx="173831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3238" name="Line 6"/>
          <p:cNvSpPr>
            <a:spLocks noChangeShapeType="1"/>
          </p:cNvSpPr>
          <p:nvPr/>
        </p:nvSpPr>
        <p:spPr bwMode="auto">
          <a:xfrm>
            <a:off x="4588619" y="4249464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3237" name="Text Box 5"/>
          <p:cNvSpPr txBox="1">
            <a:spLocks noChangeArrowheads="1"/>
          </p:cNvSpPr>
          <p:nvPr/>
        </p:nvSpPr>
        <p:spPr bwMode="auto">
          <a:xfrm>
            <a:off x="4211960" y="5230787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236" name="Text Box 4"/>
          <p:cNvSpPr txBox="1">
            <a:spLocks noChangeArrowheads="1"/>
          </p:cNvSpPr>
          <p:nvPr/>
        </p:nvSpPr>
        <p:spPr bwMode="auto">
          <a:xfrm>
            <a:off x="2627784" y="5086771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235" name="Text Box 3"/>
          <p:cNvSpPr txBox="1">
            <a:spLocks noChangeArrowheads="1"/>
          </p:cNvSpPr>
          <p:nvPr/>
        </p:nvSpPr>
        <p:spPr bwMode="auto">
          <a:xfrm>
            <a:off x="2302619" y="3198093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(W/r)</a:t>
            </a:r>
            <a:r>
              <a:rPr kumimoji="0" lang="pt-PT" sz="1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234" name="Text Box 2"/>
          <p:cNvSpPr txBox="1">
            <a:spLocks noChangeArrowheads="1"/>
          </p:cNvSpPr>
          <p:nvPr/>
        </p:nvSpPr>
        <p:spPr bwMode="auto">
          <a:xfrm>
            <a:off x="4466382" y="4150667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23233" name="Text Box 1"/>
          <p:cNvSpPr txBox="1">
            <a:spLocks noChangeArrowheads="1"/>
          </p:cNvSpPr>
          <p:nvPr/>
        </p:nvSpPr>
        <p:spPr bwMode="auto">
          <a:xfrm>
            <a:off x="5045819" y="3214563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252" name="Text Box 20"/>
          <p:cNvSpPr txBox="1">
            <a:spLocks noChangeArrowheads="1"/>
          </p:cNvSpPr>
          <p:nvPr/>
        </p:nvSpPr>
        <p:spPr bwMode="auto">
          <a:xfrm>
            <a:off x="4920282" y="5235872"/>
            <a:ext cx="731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(Px/Py)</a:t>
            </a:r>
            <a:r>
              <a:rPr kumimoji="0" lang="pt-PT" sz="11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253" name="Text Box 21"/>
          <p:cNvSpPr txBox="1">
            <a:spLocks noChangeArrowheads="1"/>
          </p:cNvSpPr>
          <p:nvPr/>
        </p:nvSpPr>
        <p:spPr bwMode="auto">
          <a:xfrm>
            <a:off x="5568354" y="5235872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Px/Py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254" name="Text Box 22"/>
          <p:cNvSpPr txBox="1">
            <a:spLocks noChangeArrowheads="1"/>
          </p:cNvSpPr>
          <p:nvPr/>
        </p:nvSpPr>
        <p:spPr bwMode="auto">
          <a:xfrm>
            <a:off x="2255986" y="4078659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(W/r)</a:t>
            </a:r>
            <a:r>
              <a:rPr kumimoji="0" lang="pt-PT" sz="11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255" name="Text Box 23"/>
          <p:cNvSpPr txBox="1">
            <a:spLocks noChangeArrowheads="1"/>
          </p:cNvSpPr>
          <p:nvPr/>
        </p:nvSpPr>
        <p:spPr bwMode="auto">
          <a:xfrm>
            <a:off x="2329582" y="2420888"/>
            <a:ext cx="73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W/r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36512" y="5517232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Considerando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(K/L)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(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K/L)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então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(W/r)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(W/r)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	(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(Px/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         A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tem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v.c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X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4.4.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igualização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17</a:t>
            </a:fld>
            <a:endParaRPr lang="pt-PT"/>
          </a:p>
        </p:txBody>
      </p:sp>
      <p:sp>
        <p:nvSpPr>
          <p:cNvPr id="222209" name="Rectangle 1"/>
          <p:cNvSpPr>
            <a:spLocks noChangeArrowheads="1"/>
          </p:cNvSpPr>
          <p:nvPr/>
        </p:nvSpPr>
        <p:spPr bwMode="auto">
          <a:xfrm>
            <a:off x="0" y="90872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u="sng" dirty="0" smtClean="0">
                <a:latin typeface="Times New Roman" pitchFamily="18" charset="0"/>
                <a:cs typeface="Times New Roman" pitchFamily="18" charset="0"/>
              </a:rPr>
              <a:t>Teorema da igualização do preço dos fatores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-36512" y="1556792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Quando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a)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cumprem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hipóteses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-Ohlin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b)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leva à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igualização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c)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leva à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especialização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incompleta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Então o comércio de bens conduz à igualização dos preços relativos e absolutos dos fatores produtivos, a nível internacional.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36512" y="5642665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livre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/>
              <a:t> é </a:t>
            </a:r>
            <a:r>
              <a:rPr lang="fr-FR" sz="2800" dirty="0" err="1" smtClean="0"/>
              <a:t>um</a:t>
            </a:r>
            <a:r>
              <a:rPr lang="fr-FR" sz="2800" dirty="0" smtClean="0"/>
              <a:t> </a:t>
            </a:r>
            <a:r>
              <a:rPr lang="fr-FR" sz="2800" dirty="0" err="1" smtClean="0"/>
              <a:t>substituto</a:t>
            </a:r>
            <a:r>
              <a:rPr lang="fr-FR" sz="2800" dirty="0" smtClean="0"/>
              <a:t> da </a:t>
            </a:r>
            <a:r>
              <a:rPr lang="fr-FR" sz="2800" dirty="0" err="1" smtClean="0"/>
              <a:t>mobilidade</a:t>
            </a:r>
            <a:r>
              <a:rPr lang="fr-FR" sz="2800" dirty="0" smtClean="0"/>
              <a:t> </a:t>
            </a:r>
            <a:r>
              <a:rPr lang="fr-FR" sz="2800" dirty="0" err="1" smtClean="0"/>
              <a:t>internacional</a:t>
            </a:r>
            <a:r>
              <a:rPr lang="fr-FR" sz="2800" dirty="0" smtClean="0"/>
              <a:t> de </a:t>
            </a:r>
            <a:r>
              <a:rPr lang="fr-FR" sz="2800" dirty="0" err="1" smtClean="0"/>
              <a:t>fatores</a:t>
            </a:r>
            <a:endParaRPr lang="pt-P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4.4.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igualização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18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36512" y="5273334"/>
            <a:ext cx="9144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(Px/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= (Px/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= (Px/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(W/r)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= (W/r)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P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Igualização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Igualização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P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dos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endParaRPr lang="pt-P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/>
          </a:p>
        </p:txBody>
      </p:sp>
      <p:sp>
        <p:nvSpPr>
          <p:cNvPr id="226325" name="Line 21"/>
          <p:cNvSpPr>
            <a:spLocks noChangeShapeType="1"/>
          </p:cNvSpPr>
          <p:nvPr/>
        </p:nvSpPr>
        <p:spPr bwMode="auto">
          <a:xfrm flipV="1">
            <a:off x="2912592" y="1196752"/>
            <a:ext cx="0" cy="2743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24" name="Line 20"/>
          <p:cNvSpPr>
            <a:spLocks noChangeShapeType="1"/>
          </p:cNvSpPr>
          <p:nvPr/>
        </p:nvSpPr>
        <p:spPr bwMode="auto">
          <a:xfrm>
            <a:off x="2912592" y="3933056"/>
            <a:ext cx="30178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23" name="Arc 19"/>
          <p:cNvSpPr>
            <a:spLocks/>
          </p:cNvSpPr>
          <p:nvPr/>
        </p:nvSpPr>
        <p:spPr bwMode="auto">
          <a:xfrm flipV="1">
            <a:off x="3369792" y="1556792"/>
            <a:ext cx="2011362" cy="19208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91"/>
              <a:gd name="T1" fmla="*/ 0 h 21600"/>
              <a:gd name="T2" fmla="*/ 21591 w 21591"/>
              <a:gd name="T3" fmla="*/ 20975 h 21600"/>
              <a:gd name="T4" fmla="*/ 0 w 2159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1" h="21600" fill="none" extrusionOk="0">
                <a:moveTo>
                  <a:pt x="-1" y="0"/>
                </a:moveTo>
                <a:cubicBezTo>
                  <a:pt x="11685" y="0"/>
                  <a:pt x="21252" y="9293"/>
                  <a:pt x="21590" y="20975"/>
                </a:cubicBezTo>
              </a:path>
              <a:path w="21591" h="21600" stroke="0" extrusionOk="0">
                <a:moveTo>
                  <a:pt x="-1" y="0"/>
                </a:moveTo>
                <a:cubicBezTo>
                  <a:pt x="11685" y="0"/>
                  <a:pt x="21252" y="9293"/>
                  <a:pt x="21590" y="2097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22" name="Line 18"/>
          <p:cNvSpPr>
            <a:spLocks noChangeShapeType="1"/>
          </p:cNvSpPr>
          <p:nvPr/>
        </p:nvSpPr>
        <p:spPr bwMode="auto">
          <a:xfrm>
            <a:off x="2912592" y="2119808"/>
            <a:ext cx="237807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21" name="Line 17"/>
          <p:cNvSpPr>
            <a:spLocks noChangeShapeType="1"/>
          </p:cNvSpPr>
          <p:nvPr/>
        </p:nvSpPr>
        <p:spPr bwMode="auto">
          <a:xfrm>
            <a:off x="5290667" y="2119808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20" name="Line 16"/>
          <p:cNvSpPr>
            <a:spLocks noChangeShapeType="1"/>
          </p:cNvSpPr>
          <p:nvPr/>
        </p:nvSpPr>
        <p:spPr bwMode="auto">
          <a:xfrm>
            <a:off x="2912592" y="2602408"/>
            <a:ext cx="210343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19" name="Line 15"/>
          <p:cNvSpPr>
            <a:spLocks noChangeShapeType="1"/>
          </p:cNvSpPr>
          <p:nvPr/>
        </p:nvSpPr>
        <p:spPr bwMode="auto">
          <a:xfrm>
            <a:off x="5016029" y="2602408"/>
            <a:ext cx="0" cy="127793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18" name="Text Box 14"/>
          <p:cNvSpPr txBox="1">
            <a:spLocks noChangeArrowheads="1"/>
          </p:cNvSpPr>
          <p:nvPr/>
        </p:nvSpPr>
        <p:spPr bwMode="auto">
          <a:xfrm>
            <a:off x="4499992" y="3999979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pt-PT" sz="1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17" name="Text Box 13"/>
          <p:cNvSpPr txBox="1">
            <a:spLocks noChangeArrowheads="1"/>
          </p:cNvSpPr>
          <p:nvPr/>
        </p:nvSpPr>
        <p:spPr bwMode="auto">
          <a:xfrm>
            <a:off x="2627784" y="3783955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16" name="Text Box 12"/>
          <p:cNvSpPr txBox="1">
            <a:spLocks noChangeArrowheads="1"/>
          </p:cNvSpPr>
          <p:nvPr/>
        </p:nvSpPr>
        <p:spPr bwMode="auto">
          <a:xfrm>
            <a:off x="2364904" y="1988840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(W/r)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15" name="Line 11"/>
          <p:cNvSpPr>
            <a:spLocks noChangeShapeType="1"/>
          </p:cNvSpPr>
          <p:nvPr/>
        </p:nvSpPr>
        <p:spPr bwMode="auto">
          <a:xfrm>
            <a:off x="2912592" y="3068960"/>
            <a:ext cx="164623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14" name="Line 10"/>
          <p:cNvSpPr>
            <a:spLocks noChangeShapeType="1"/>
          </p:cNvSpPr>
          <p:nvPr/>
        </p:nvSpPr>
        <p:spPr bwMode="auto">
          <a:xfrm>
            <a:off x="4558829" y="3038723"/>
            <a:ext cx="0" cy="8223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13" name="Text Box 9"/>
          <p:cNvSpPr txBox="1">
            <a:spLocks noChangeArrowheads="1"/>
          </p:cNvSpPr>
          <p:nvPr/>
        </p:nvSpPr>
        <p:spPr bwMode="auto">
          <a:xfrm>
            <a:off x="1907704" y="2487811"/>
            <a:ext cx="1006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(W/r)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(W/r)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3923928" y="3999979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11" name="Line 7"/>
          <p:cNvSpPr>
            <a:spLocks noChangeShapeType="1"/>
          </p:cNvSpPr>
          <p:nvPr/>
        </p:nvSpPr>
        <p:spPr bwMode="auto">
          <a:xfrm>
            <a:off x="4741392" y="3653333"/>
            <a:ext cx="274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10" name="Line 6"/>
          <p:cNvSpPr>
            <a:spLocks noChangeShapeType="1"/>
          </p:cNvSpPr>
          <p:nvPr/>
        </p:nvSpPr>
        <p:spPr bwMode="auto">
          <a:xfrm flipH="1">
            <a:off x="5016029" y="3653333"/>
            <a:ext cx="1825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09" name="Line 5"/>
          <p:cNvSpPr>
            <a:spLocks noChangeShapeType="1"/>
          </p:cNvSpPr>
          <p:nvPr/>
        </p:nvSpPr>
        <p:spPr bwMode="auto">
          <a:xfrm flipV="1">
            <a:off x="3004667" y="269448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08" name="Line 4"/>
          <p:cNvSpPr>
            <a:spLocks noChangeShapeType="1"/>
          </p:cNvSpPr>
          <p:nvPr/>
        </p:nvSpPr>
        <p:spPr bwMode="auto">
          <a:xfrm>
            <a:off x="3004667" y="2213471"/>
            <a:ext cx="0" cy="366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5108104" y="2008683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26306" name="Text Box 2"/>
          <p:cNvSpPr txBox="1">
            <a:spLocks noChangeArrowheads="1"/>
          </p:cNvSpPr>
          <p:nvPr/>
        </p:nvSpPr>
        <p:spPr bwMode="auto">
          <a:xfrm>
            <a:off x="4833467" y="2488108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26305" name="Text Box 1"/>
          <p:cNvSpPr txBox="1">
            <a:spLocks noChangeArrowheads="1"/>
          </p:cNvSpPr>
          <p:nvPr/>
        </p:nvSpPr>
        <p:spPr bwMode="auto">
          <a:xfrm>
            <a:off x="4355976" y="2924944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6" name="Text Box 32"/>
          <p:cNvSpPr txBox="1">
            <a:spLocks noChangeArrowheads="1"/>
          </p:cNvSpPr>
          <p:nvPr/>
        </p:nvSpPr>
        <p:spPr bwMode="auto">
          <a:xfrm>
            <a:off x="5136306" y="3999979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(</a:t>
            </a:r>
            <a:r>
              <a:rPr kumimoji="0" lang="pt-PT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Px</a:t>
            </a:r>
            <a:r>
              <a:rPr kumimoji="0" lang="pt-P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/</a:t>
            </a:r>
            <a:r>
              <a:rPr kumimoji="0" lang="pt-PT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Py</a:t>
            </a:r>
            <a:r>
              <a:rPr kumimoji="0" lang="pt-P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)</a:t>
            </a:r>
            <a:r>
              <a:rPr kumimoji="0" lang="pt-PT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7" name="Text Box 33"/>
          <p:cNvSpPr txBox="1">
            <a:spLocks noChangeArrowheads="1"/>
          </p:cNvSpPr>
          <p:nvPr/>
        </p:nvSpPr>
        <p:spPr bwMode="auto">
          <a:xfrm>
            <a:off x="5712371" y="4005064"/>
            <a:ext cx="731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Px/Py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8" name="Text Box 34"/>
          <p:cNvSpPr txBox="1">
            <a:spLocks noChangeArrowheads="1"/>
          </p:cNvSpPr>
          <p:nvPr/>
        </p:nvSpPr>
        <p:spPr bwMode="auto">
          <a:xfrm>
            <a:off x="2255986" y="2852936"/>
            <a:ext cx="731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(W/r)</a:t>
            </a:r>
            <a:r>
              <a:rPr kumimoji="0" lang="pt-PT" sz="11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9" name="Text Box 35"/>
          <p:cNvSpPr txBox="1">
            <a:spLocks noChangeArrowheads="1"/>
          </p:cNvSpPr>
          <p:nvPr/>
        </p:nvSpPr>
        <p:spPr bwMode="auto">
          <a:xfrm>
            <a:off x="2401590" y="1124744"/>
            <a:ext cx="73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W/r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4.5.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Stolper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-Samuelson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19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36512" y="54868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u="sng" dirty="0" smtClean="0">
                <a:latin typeface="Times New Roman" pitchFamily="18" charset="0"/>
                <a:cs typeface="Times New Roman" pitchFamily="18" charset="0"/>
              </a:rPr>
              <a:t>Teorema de </a:t>
            </a:r>
            <a:r>
              <a:rPr lang="pt-PT" sz="2800" u="sng" dirty="0" err="1" smtClean="0">
                <a:latin typeface="Times New Roman" pitchFamily="18" charset="0"/>
                <a:cs typeface="Times New Roman" pitchFamily="18" charset="0"/>
              </a:rPr>
              <a:t>Stolper-Samuelson</a:t>
            </a:r>
            <a:endParaRPr lang="pt-PT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-36512" y="966207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Sob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que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oferta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factores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mantém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constante,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aumento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faz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aumentar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remuneração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nominal e  real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usado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desse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reduz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remuneração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nominal e real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outro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 flipV="1">
            <a:off x="2987650" y="3278088"/>
            <a:ext cx="0" cy="2743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2987650" y="6021288"/>
            <a:ext cx="30178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8368" name="Arc 16"/>
          <p:cNvSpPr>
            <a:spLocks/>
          </p:cNvSpPr>
          <p:nvPr/>
        </p:nvSpPr>
        <p:spPr bwMode="auto">
          <a:xfrm flipV="1">
            <a:off x="3444850" y="3617218"/>
            <a:ext cx="2011362" cy="19208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91"/>
              <a:gd name="T1" fmla="*/ 0 h 21600"/>
              <a:gd name="T2" fmla="*/ 21591 w 21591"/>
              <a:gd name="T3" fmla="*/ 20975 h 21600"/>
              <a:gd name="T4" fmla="*/ 0 w 2159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1" h="21600" fill="none" extrusionOk="0">
                <a:moveTo>
                  <a:pt x="-1" y="0"/>
                </a:moveTo>
                <a:cubicBezTo>
                  <a:pt x="11685" y="0"/>
                  <a:pt x="21252" y="9293"/>
                  <a:pt x="21590" y="20975"/>
                </a:cubicBezTo>
              </a:path>
              <a:path w="21591" h="21600" stroke="0" extrusionOk="0">
                <a:moveTo>
                  <a:pt x="-1" y="0"/>
                </a:moveTo>
                <a:cubicBezTo>
                  <a:pt x="11685" y="0"/>
                  <a:pt x="21252" y="9293"/>
                  <a:pt x="21590" y="2097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2987650" y="4096643"/>
            <a:ext cx="237807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5365725" y="4096643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2987650" y="5085184"/>
            <a:ext cx="173831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8364" name="Line 12"/>
          <p:cNvSpPr>
            <a:spLocks noChangeShapeType="1"/>
          </p:cNvSpPr>
          <p:nvPr/>
        </p:nvSpPr>
        <p:spPr bwMode="auto">
          <a:xfrm>
            <a:off x="4725962" y="5106888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451325" y="6088211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2699792" y="5872187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1" name="Text Box 9"/>
          <p:cNvSpPr txBox="1">
            <a:spLocks noChangeArrowheads="1"/>
          </p:cNvSpPr>
          <p:nvPr/>
        </p:nvSpPr>
        <p:spPr bwMode="auto">
          <a:xfrm>
            <a:off x="2439962" y="3974406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(W/r)</a:t>
            </a:r>
            <a:r>
              <a:rPr kumimoji="0" lang="pt-PT" sz="1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530450" y="3207891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W/r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439962" y="5008091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(W/r)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8" name="Text Box 6"/>
          <p:cNvSpPr txBox="1">
            <a:spLocks noChangeArrowheads="1"/>
          </p:cNvSpPr>
          <p:nvPr/>
        </p:nvSpPr>
        <p:spPr bwMode="auto">
          <a:xfrm>
            <a:off x="5091087" y="6088211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5784378" y="6088211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4816450" y="5587306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8355" name="Line 3"/>
          <p:cNvSpPr>
            <a:spLocks noChangeShapeType="1"/>
          </p:cNvSpPr>
          <p:nvPr/>
        </p:nvSpPr>
        <p:spPr bwMode="auto">
          <a:xfrm flipV="1">
            <a:off x="3170212" y="4147443"/>
            <a:ext cx="0" cy="822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8354" name="Text Box 2"/>
          <p:cNvSpPr txBox="1">
            <a:spLocks noChangeArrowheads="1"/>
          </p:cNvSpPr>
          <p:nvPr/>
        </p:nvSpPr>
        <p:spPr bwMode="auto">
          <a:xfrm>
            <a:off x="5273650" y="3999979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28353" name="Text Box 1"/>
          <p:cNvSpPr txBox="1">
            <a:spLocks noChangeArrowheads="1"/>
          </p:cNvSpPr>
          <p:nvPr/>
        </p:nvSpPr>
        <p:spPr bwMode="auto">
          <a:xfrm>
            <a:off x="4572000" y="5008091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1"/>
          <p:cNvSpPr>
            <a:spLocks noChangeArrowheads="1"/>
          </p:cNvSpPr>
          <p:nvPr/>
        </p:nvSpPr>
        <p:spPr bwMode="auto">
          <a:xfrm>
            <a:off x="-36512" y="629015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(Px/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(Px/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(W/r)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(W/r)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3741484" y="116632"/>
            <a:ext cx="1661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Objetivos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0" y="836712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• Compreender a importância da diferença nas  dotações relativas de fatores dos países na determinação do padrão de especialização</a:t>
            </a:r>
          </a:p>
          <a:p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13" name="Rectângulo 12"/>
          <p:cNvSpPr/>
          <p:nvPr/>
        </p:nvSpPr>
        <p:spPr>
          <a:xfrm>
            <a:off x="0" y="261890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• Estudar os efeitos sobre alguns resultados do modelo de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Heckscher-Ohlin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derivados da alteração de algumas hipóteses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ângulo 13"/>
          <p:cNvSpPr/>
          <p:nvPr/>
        </p:nvSpPr>
        <p:spPr>
          <a:xfrm>
            <a:off x="0" y="405906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•Apresentar o paradoxo de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Leontief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e discutir algumas das suas explicações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9" name="Text Box 3"/>
          <p:cNvSpPr txBox="1">
            <a:spLocks noChangeArrowheads="1"/>
          </p:cNvSpPr>
          <p:nvPr/>
        </p:nvSpPr>
        <p:spPr bwMode="auto">
          <a:xfrm>
            <a:off x="3922117" y="4952454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29387" name="Text Box 11"/>
          <p:cNvSpPr txBox="1">
            <a:spLocks noChangeArrowheads="1"/>
          </p:cNvSpPr>
          <p:nvPr/>
        </p:nvSpPr>
        <p:spPr bwMode="auto">
          <a:xfrm>
            <a:off x="4653954" y="5013176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E’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4.6.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Rybczynski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20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36512" y="62068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u="sng" dirty="0" smtClean="0">
                <a:latin typeface="Times New Roman" pitchFamily="18" charset="0"/>
                <a:cs typeface="Times New Roman" pitchFamily="18" charset="0"/>
              </a:rPr>
              <a:t>Teorema de </a:t>
            </a:r>
            <a:r>
              <a:rPr lang="pt-PT" sz="2800" u="sng" dirty="0" err="1" smtClean="0">
                <a:latin typeface="Times New Roman" pitchFamily="18" charset="0"/>
                <a:cs typeface="Times New Roman" pitchFamily="18" charset="0"/>
              </a:rPr>
              <a:t>Rybczynski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-36512" y="110790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Sob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que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bens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mantém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constante,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aumento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dotação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faz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aumentar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nesse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diminuir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outro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1"/>
          <p:cNvSpPr>
            <a:spLocks noChangeArrowheads="1"/>
          </p:cNvSpPr>
          <p:nvPr/>
        </p:nvSpPr>
        <p:spPr bwMode="auto">
          <a:xfrm>
            <a:off x="-36512" y="256490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aumento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dotação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factor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9398" name="Line 22"/>
          <p:cNvSpPr>
            <a:spLocks noChangeShapeType="1"/>
          </p:cNvSpPr>
          <p:nvPr/>
        </p:nvSpPr>
        <p:spPr bwMode="auto">
          <a:xfrm flipV="1">
            <a:off x="3007717" y="3212976"/>
            <a:ext cx="0" cy="2743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9397" name="Line 21"/>
          <p:cNvSpPr>
            <a:spLocks noChangeShapeType="1"/>
          </p:cNvSpPr>
          <p:nvPr/>
        </p:nvSpPr>
        <p:spPr bwMode="auto">
          <a:xfrm>
            <a:off x="3007717" y="5949280"/>
            <a:ext cx="2743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9396" name="Arc 20"/>
          <p:cNvSpPr>
            <a:spLocks/>
          </p:cNvSpPr>
          <p:nvPr/>
        </p:nvSpPr>
        <p:spPr bwMode="auto">
          <a:xfrm>
            <a:off x="3007717" y="4587329"/>
            <a:ext cx="1279525" cy="1371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9395" name="Line 19"/>
          <p:cNvSpPr>
            <a:spLocks noChangeShapeType="1"/>
          </p:cNvSpPr>
          <p:nvPr/>
        </p:nvSpPr>
        <p:spPr bwMode="auto">
          <a:xfrm>
            <a:off x="3190279" y="3933056"/>
            <a:ext cx="1463675" cy="2011363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9394" name="Line 18"/>
          <p:cNvSpPr>
            <a:spLocks noChangeShapeType="1"/>
          </p:cNvSpPr>
          <p:nvPr/>
        </p:nvSpPr>
        <p:spPr bwMode="auto">
          <a:xfrm>
            <a:off x="3739554" y="3865909"/>
            <a:ext cx="1463675" cy="2011363"/>
          </a:xfrm>
          <a:prstGeom prst="line">
            <a:avLst/>
          </a:prstGeom>
          <a:noFill/>
          <a:ln w="9525">
            <a:solidFill>
              <a:srgbClr val="FF00FF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9393" name="Arc 17"/>
          <p:cNvSpPr>
            <a:spLocks/>
          </p:cNvSpPr>
          <p:nvPr/>
        </p:nvSpPr>
        <p:spPr bwMode="auto">
          <a:xfrm>
            <a:off x="3007717" y="4413597"/>
            <a:ext cx="1920875" cy="14636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9392" name="Line 16"/>
          <p:cNvSpPr>
            <a:spLocks noChangeShapeType="1"/>
          </p:cNvSpPr>
          <p:nvPr/>
        </p:nvSpPr>
        <p:spPr bwMode="auto">
          <a:xfrm flipH="1">
            <a:off x="3007717" y="5068341"/>
            <a:ext cx="100647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9391" name="Line 15"/>
          <p:cNvSpPr>
            <a:spLocks noChangeShapeType="1"/>
          </p:cNvSpPr>
          <p:nvPr/>
        </p:nvSpPr>
        <p:spPr bwMode="auto">
          <a:xfrm flipH="1">
            <a:off x="3007717" y="5158829"/>
            <a:ext cx="164623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9390" name="Line 14"/>
          <p:cNvSpPr>
            <a:spLocks noChangeShapeType="1"/>
          </p:cNvSpPr>
          <p:nvPr/>
        </p:nvSpPr>
        <p:spPr bwMode="auto">
          <a:xfrm flipH="1">
            <a:off x="3995936" y="5068341"/>
            <a:ext cx="18256" cy="88093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9389" name="Line 13"/>
          <p:cNvSpPr>
            <a:spLocks noChangeShapeType="1"/>
          </p:cNvSpPr>
          <p:nvPr/>
        </p:nvSpPr>
        <p:spPr bwMode="auto">
          <a:xfrm flipH="1">
            <a:off x="4644008" y="5158829"/>
            <a:ext cx="9946" cy="790451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29388" name="Text Box 12"/>
          <p:cNvSpPr txBox="1">
            <a:spLocks noChangeArrowheads="1"/>
          </p:cNvSpPr>
          <p:nvPr/>
        </p:nvSpPr>
        <p:spPr bwMode="auto">
          <a:xfrm>
            <a:off x="4014192" y="4954562"/>
            <a:ext cx="7318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86" name="Text Box 10"/>
          <p:cNvSpPr txBox="1">
            <a:spLocks noChangeArrowheads="1"/>
          </p:cNvSpPr>
          <p:nvPr/>
        </p:nvSpPr>
        <p:spPr bwMode="auto">
          <a:xfrm>
            <a:off x="5568354" y="6034682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85" name="Text Box 9"/>
          <p:cNvSpPr txBox="1">
            <a:spLocks noChangeArrowheads="1"/>
          </p:cNvSpPr>
          <p:nvPr/>
        </p:nvSpPr>
        <p:spPr bwMode="auto">
          <a:xfrm>
            <a:off x="2733079" y="5730329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84" name="Text Box 8"/>
          <p:cNvSpPr txBox="1">
            <a:spLocks noChangeArrowheads="1"/>
          </p:cNvSpPr>
          <p:nvPr/>
        </p:nvSpPr>
        <p:spPr bwMode="auto">
          <a:xfrm>
            <a:off x="2733079" y="3215729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83" name="Text Box 7"/>
          <p:cNvSpPr txBox="1">
            <a:spLocks noChangeArrowheads="1"/>
          </p:cNvSpPr>
          <p:nvPr/>
        </p:nvSpPr>
        <p:spPr bwMode="auto">
          <a:xfrm>
            <a:off x="3831629" y="6034682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82" name="Text Box 6"/>
          <p:cNvSpPr txBox="1">
            <a:spLocks noChangeArrowheads="1"/>
          </p:cNvSpPr>
          <p:nvPr/>
        </p:nvSpPr>
        <p:spPr bwMode="auto">
          <a:xfrm>
            <a:off x="2733079" y="5098578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81" name="Text Box 5"/>
          <p:cNvSpPr txBox="1">
            <a:spLocks noChangeArrowheads="1"/>
          </p:cNvSpPr>
          <p:nvPr/>
        </p:nvSpPr>
        <p:spPr bwMode="auto">
          <a:xfrm>
            <a:off x="4560243" y="6034683"/>
            <a:ext cx="7318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4561879" y="5013176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411" name="Text Box 35"/>
          <p:cNvSpPr txBox="1">
            <a:spLocks noChangeArrowheads="1"/>
          </p:cNvSpPr>
          <p:nvPr/>
        </p:nvSpPr>
        <p:spPr bwMode="auto">
          <a:xfrm>
            <a:off x="2760043" y="4869160"/>
            <a:ext cx="7318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Y</a:t>
            </a:r>
            <a:r>
              <a:rPr kumimoji="0" lang="pt-PT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4.7.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Equilíbrio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internacional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21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36512" y="182566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Equilíbrio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autarcia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96" name="Line 96"/>
          <p:cNvSpPr>
            <a:spLocks noChangeShapeType="1"/>
          </p:cNvSpPr>
          <p:nvPr/>
        </p:nvSpPr>
        <p:spPr bwMode="auto">
          <a:xfrm flipV="1">
            <a:off x="3074640" y="2996952"/>
            <a:ext cx="0" cy="2101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95" name="Line 95"/>
          <p:cNvSpPr>
            <a:spLocks noChangeShapeType="1"/>
          </p:cNvSpPr>
          <p:nvPr/>
        </p:nvSpPr>
        <p:spPr bwMode="auto">
          <a:xfrm>
            <a:off x="3074640" y="5085184"/>
            <a:ext cx="3108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94" name="Arc 94"/>
          <p:cNvSpPr>
            <a:spLocks/>
          </p:cNvSpPr>
          <p:nvPr/>
        </p:nvSpPr>
        <p:spPr bwMode="auto">
          <a:xfrm>
            <a:off x="3074640" y="3452341"/>
            <a:ext cx="914400" cy="16462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93" name="Arc 93"/>
          <p:cNvSpPr>
            <a:spLocks/>
          </p:cNvSpPr>
          <p:nvPr/>
        </p:nvSpPr>
        <p:spPr bwMode="auto">
          <a:xfrm>
            <a:off x="3074640" y="4170784"/>
            <a:ext cx="1920875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92" name="Arc 92"/>
          <p:cNvSpPr>
            <a:spLocks/>
          </p:cNvSpPr>
          <p:nvPr/>
        </p:nvSpPr>
        <p:spPr bwMode="auto">
          <a:xfrm rot="-511929" flipH="1" flipV="1">
            <a:off x="3531840" y="3110474"/>
            <a:ext cx="1646238" cy="15541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91" name="Line 91"/>
          <p:cNvSpPr>
            <a:spLocks noChangeShapeType="1"/>
          </p:cNvSpPr>
          <p:nvPr/>
        </p:nvSpPr>
        <p:spPr bwMode="auto">
          <a:xfrm>
            <a:off x="3257203" y="3284984"/>
            <a:ext cx="1371600" cy="1828800"/>
          </a:xfrm>
          <a:prstGeom prst="line">
            <a:avLst/>
          </a:prstGeom>
          <a:noFill/>
          <a:ln w="9525">
            <a:solidFill>
              <a:srgbClr val="FFFF66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90" name="Line 90"/>
          <p:cNvSpPr>
            <a:spLocks noChangeShapeType="1"/>
          </p:cNvSpPr>
          <p:nvPr/>
        </p:nvSpPr>
        <p:spPr bwMode="auto">
          <a:xfrm>
            <a:off x="3439765" y="3988222"/>
            <a:ext cx="2470150" cy="1096962"/>
          </a:xfrm>
          <a:prstGeom prst="line">
            <a:avLst/>
          </a:prstGeom>
          <a:noFill/>
          <a:ln w="9525">
            <a:solidFill>
              <a:srgbClr val="FFFF66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89" name="Text Box 89"/>
          <p:cNvSpPr txBox="1">
            <a:spLocks noChangeArrowheads="1"/>
          </p:cNvSpPr>
          <p:nvPr/>
        </p:nvSpPr>
        <p:spPr bwMode="auto">
          <a:xfrm>
            <a:off x="3696146" y="3730426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C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8" name="Text Box 88"/>
          <p:cNvSpPr txBox="1">
            <a:spLocks noChangeArrowheads="1"/>
          </p:cNvSpPr>
          <p:nvPr/>
        </p:nvSpPr>
        <p:spPr bwMode="auto">
          <a:xfrm>
            <a:off x="4416227" y="4234483"/>
            <a:ext cx="7318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C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7" name="Text Box 87"/>
          <p:cNvSpPr txBox="1">
            <a:spLocks noChangeArrowheads="1"/>
          </p:cNvSpPr>
          <p:nvPr/>
        </p:nvSpPr>
        <p:spPr bwMode="auto">
          <a:xfrm>
            <a:off x="3074640" y="3933354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FPP</a:t>
            </a:r>
            <a:r>
              <a:rPr kumimoji="0" lang="pt-PT" sz="1000" b="0" i="0" u="none" strike="noStrike" cap="none" normalizeH="0" baseline="-3000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6" name="Text Box 86"/>
          <p:cNvSpPr txBox="1">
            <a:spLocks noChangeArrowheads="1"/>
          </p:cNvSpPr>
          <p:nvPr/>
        </p:nvSpPr>
        <p:spPr bwMode="auto">
          <a:xfrm>
            <a:off x="3989040" y="4687416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FPP</a:t>
            </a:r>
            <a:r>
              <a:rPr kumimoji="0" lang="pt-PT" sz="1000" b="0" i="0" u="none" strike="noStrike" cap="none" normalizeH="0" baseline="-3000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5" name="Arc 85"/>
          <p:cNvSpPr>
            <a:spLocks/>
          </p:cNvSpPr>
          <p:nvPr/>
        </p:nvSpPr>
        <p:spPr bwMode="auto">
          <a:xfrm flipH="1">
            <a:off x="5543203" y="4993109"/>
            <a:ext cx="92075" cy="920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84" name="Arc 84"/>
          <p:cNvSpPr>
            <a:spLocks/>
          </p:cNvSpPr>
          <p:nvPr/>
        </p:nvSpPr>
        <p:spPr bwMode="auto">
          <a:xfrm flipH="1">
            <a:off x="4446240" y="4993109"/>
            <a:ext cx="92075" cy="920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83" name="Text Box 83"/>
          <p:cNvSpPr txBox="1">
            <a:spLocks noChangeArrowheads="1"/>
          </p:cNvSpPr>
          <p:nvPr/>
        </p:nvSpPr>
        <p:spPr bwMode="auto">
          <a:xfrm>
            <a:off x="4263678" y="5170586"/>
            <a:ext cx="7318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2" name="Text Box 82"/>
          <p:cNvSpPr txBox="1">
            <a:spLocks noChangeArrowheads="1"/>
          </p:cNvSpPr>
          <p:nvPr/>
        </p:nvSpPr>
        <p:spPr bwMode="auto">
          <a:xfrm>
            <a:off x="5496346" y="5170587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1" name="Text Box 81"/>
          <p:cNvSpPr txBox="1">
            <a:spLocks noChangeArrowheads="1"/>
          </p:cNvSpPr>
          <p:nvPr/>
        </p:nvSpPr>
        <p:spPr bwMode="auto">
          <a:xfrm>
            <a:off x="2800003" y="2998316"/>
            <a:ext cx="7318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0" name="Text Box 80"/>
          <p:cNvSpPr txBox="1">
            <a:spLocks noChangeArrowheads="1"/>
          </p:cNvSpPr>
          <p:nvPr/>
        </p:nvSpPr>
        <p:spPr bwMode="auto">
          <a:xfrm>
            <a:off x="6072411" y="5157192"/>
            <a:ext cx="7318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79" name="Text Box 79"/>
          <p:cNvSpPr txBox="1">
            <a:spLocks noChangeArrowheads="1"/>
          </p:cNvSpPr>
          <p:nvPr/>
        </p:nvSpPr>
        <p:spPr bwMode="auto">
          <a:xfrm>
            <a:off x="2892078" y="5008091"/>
            <a:ext cx="7318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78" name="Text Box 78"/>
          <p:cNvSpPr txBox="1">
            <a:spLocks noChangeArrowheads="1"/>
          </p:cNvSpPr>
          <p:nvPr/>
        </p:nvSpPr>
        <p:spPr bwMode="auto">
          <a:xfrm>
            <a:off x="3531840" y="3726979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0477" name="Text Box 77"/>
          <p:cNvSpPr txBox="1">
            <a:spLocks noChangeArrowheads="1"/>
          </p:cNvSpPr>
          <p:nvPr/>
        </p:nvSpPr>
        <p:spPr bwMode="auto">
          <a:xfrm>
            <a:off x="4263678" y="4276254"/>
            <a:ext cx="7318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4.7.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Equilíbrio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internacional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22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36512" y="182566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Equilíbrio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após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96" name="Line 96"/>
          <p:cNvSpPr>
            <a:spLocks noChangeShapeType="1"/>
          </p:cNvSpPr>
          <p:nvPr/>
        </p:nvSpPr>
        <p:spPr bwMode="auto">
          <a:xfrm flipV="1">
            <a:off x="3074640" y="2996952"/>
            <a:ext cx="0" cy="2101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95" name="Line 95"/>
          <p:cNvSpPr>
            <a:spLocks noChangeShapeType="1"/>
          </p:cNvSpPr>
          <p:nvPr/>
        </p:nvSpPr>
        <p:spPr bwMode="auto">
          <a:xfrm>
            <a:off x="3074640" y="5085184"/>
            <a:ext cx="3108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94" name="Arc 94"/>
          <p:cNvSpPr>
            <a:spLocks/>
          </p:cNvSpPr>
          <p:nvPr/>
        </p:nvSpPr>
        <p:spPr bwMode="auto">
          <a:xfrm>
            <a:off x="3074640" y="3452341"/>
            <a:ext cx="914400" cy="16462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93" name="Arc 93"/>
          <p:cNvSpPr>
            <a:spLocks/>
          </p:cNvSpPr>
          <p:nvPr/>
        </p:nvSpPr>
        <p:spPr bwMode="auto">
          <a:xfrm>
            <a:off x="3074640" y="4170784"/>
            <a:ext cx="1920875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89" name="Text Box 89"/>
          <p:cNvSpPr txBox="1">
            <a:spLocks noChangeArrowheads="1"/>
          </p:cNvSpPr>
          <p:nvPr/>
        </p:nvSpPr>
        <p:spPr bwMode="auto">
          <a:xfrm>
            <a:off x="3696146" y="3730426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8" name="Text Box 88"/>
          <p:cNvSpPr txBox="1">
            <a:spLocks noChangeArrowheads="1"/>
          </p:cNvSpPr>
          <p:nvPr/>
        </p:nvSpPr>
        <p:spPr bwMode="auto">
          <a:xfrm>
            <a:off x="4416227" y="4234483"/>
            <a:ext cx="7318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7" name="Text Box 87"/>
          <p:cNvSpPr txBox="1">
            <a:spLocks noChangeArrowheads="1"/>
          </p:cNvSpPr>
          <p:nvPr/>
        </p:nvSpPr>
        <p:spPr bwMode="auto">
          <a:xfrm>
            <a:off x="3074640" y="3933354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FPP</a:t>
            </a:r>
            <a:r>
              <a:rPr kumimoji="0" lang="pt-PT" sz="1000" b="0" i="0" u="none" strike="noStrike" cap="none" normalizeH="0" baseline="-3000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6" name="Text Box 86"/>
          <p:cNvSpPr txBox="1">
            <a:spLocks noChangeArrowheads="1"/>
          </p:cNvSpPr>
          <p:nvPr/>
        </p:nvSpPr>
        <p:spPr bwMode="auto">
          <a:xfrm>
            <a:off x="3989040" y="4687416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FPP</a:t>
            </a:r>
            <a:r>
              <a:rPr kumimoji="0" lang="pt-PT" sz="1000" b="0" i="0" u="none" strike="noStrike" cap="none" normalizeH="0" baseline="-3000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5" name="Arc 85"/>
          <p:cNvSpPr>
            <a:spLocks/>
          </p:cNvSpPr>
          <p:nvPr/>
        </p:nvSpPr>
        <p:spPr bwMode="auto">
          <a:xfrm flipH="1">
            <a:off x="5148064" y="4993109"/>
            <a:ext cx="92075" cy="920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0482" name="Text Box 82"/>
          <p:cNvSpPr txBox="1">
            <a:spLocks noChangeArrowheads="1"/>
          </p:cNvSpPr>
          <p:nvPr/>
        </p:nvSpPr>
        <p:spPr bwMode="auto">
          <a:xfrm>
            <a:off x="5076056" y="5170587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lang="pt-PT" sz="1000" baseline="-30000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1" name="Text Box 81"/>
          <p:cNvSpPr txBox="1">
            <a:spLocks noChangeArrowheads="1"/>
          </p:cNvSpPr>
          <p:nvPr/>
        </p:nvSpPr>
        <p:spPr bwMode="auto">
          <a:xfrm>
            <a:off x="2800003" y="2998316"/>
            <a:ext cx="7318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80" name="Text Box 80"/>
          <p:cNvSpPr txBox="1">
            <a:spLocks noChangeArrowheads="1"/>
          </p:cNvSpPr>
          <p:nvPr/>
        </p:nvSpPr>
        <p:spPr bwMode="auto">
          <a:xfrm>
            <a:off x="6072411" y="5157192"/>
            <a:ext cx="7318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79" name="Text Box 79"/>
          <p:cNvSpPr txBox="1">
            <a:spLocks noChangeArrowheads="1"/>
          </p:cNvSpPr>
          <p:nvPr/>
        </p:nvSpPr>
        <p:spPr bwMode="auto">
          <a:xfrm>
            <a:off x="2892078" y="5008091"/>
            <a:ext cx="7318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78" name="Text Box 78"/>
          <p:cNvSpPr txBox="1">
            <a:spLocks noChangeArrowheads="1"/>
          </p:cNvSpPr>
          <p:nvPr/>
        </p:nvSpPr>
        <p:spPr bwMode="auto">
          <a:xfrm>
            <a:off x="3531840" y="3726979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0477" name="Text Box 77"/>
          <p:cNvSpPr txBox="1">
            <a:spLocks noChangeArrowheads="1"/>
          </p:cNvSpPr>
          <p:nvPr/>
        </p:nvSpPr>
        <p:spPr bwMode="auto">
          <a:xfrm>
            <a:off x="4263678" y="4276254"/>
            <a:ext cx="7318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Conexão recta 36"/>
          <p:cNvCxnSpPr/>
          <p:nvPr/>
        </p:nvCxnSpPr>
        <p:spPr>
          <a:xfrm>
            <a:off x="3203848" y="3356992"/>
            <a:ext cx="2160240" cy="1728192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426" name="Text Box 2"/>
          <p:cNvSpPr txBox="1">
            <a:spLocks noChangeArrowheads="1"/>
          </p:cNvSpPr>
          <p:nvPr/>
        </p:nvSpPr>
        <p:spPr bwMode="auto">
          <a:xfrm>
            <a:off x="3347864" y="3429000"/>
            <a:ext cx="7318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1427" name="Text Box 3"/>
          <p:cNvSpPr txBox="1">
            <a:spLocks noChangeArrowheads="1"/>
          </p:cNvSpPr>
          <p:nvPr/>
        </p:nvSpPr>
        <p:spPr bwMode="auto">
          <a:xfrm>
            <a:off x="3419872" y="3356992"/>
            <a:ext cx="7318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P’</a:t>
            </a:r>
            <a:r>
              <a:rPr kumimoji="0" lang="pt-PT" sz="11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1428" name="Text Box 4"/>
          <p:cNvSpPr txBox="1">
            <a:spLocks noChangeArrowheads="1"/>
          </p:cNvSpPr>
          <p:nvPr/>
        </p:nvSpPr>
        <p:spPr bwMode="auto">
          <a:xfrm>
            <a:off x="4561830" y="4509120"/>
            <a:ext cx="730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</a:t>
            </a: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1429" name="Text Box 5"/>
          <p:cNvSpPr txBox="1">
            <a:spLocks noChangeArrowheads="1"/>
          </p:cNvSpPr>
          <p:nvPr/>
        </p:nvSpPr>
        <p:spPr bwMode="auto">
          <a:xfrm>
            <a:off x="4777854" y="4509120"/>
            <a:ext cx="7302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P’</a:t>
            </a:r>
            <a:r>
              <a:rPr kumimoji="0" lang="pt-PT" sz="11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1430" name="Arc 6"/>
          <p:cNvSpPr>
            <a:spLocks/>
          </p:cNvSpPr>
          <p:nvPr/>
        </p:nvSpPr>
        <p:spPr bwMode="auto">
          <a:xfrm rot="-511929" flipH="1" flipV="1">
            <a:off x="3670070" y="2985452"/>
            <a:ext cx="1646238" cy="15541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1431" name="Text Box 7"/>
          <p:cNvSpPr txBox="1">
            <a:spLocks noChangeArrowheads="1"/>
          </p:cNvSpPr>
          <p:nvPr/>
        </p:nvSpPr>
        <p:spPr bwMode="auto">
          <a:xfrm>
            <a:off x="4200202" y="3861048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C’</a:t>
            </a:r>
            <a:r>
              <a:rPr kumimoji="0" lang="pt-PT" sz="11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</a:t>
            </a: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= C’</a:t>
            </a:r>
            <a:r>
              <a:rPr kumimoji="0" lang="pt-PT" sz="11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1432" name="Text Box 8"/>
          <p:cNvSpPr txBox="1">
            <a:spLocks noChangeArrowheads="1"/>
          </p:cNvSpPr>
          <p:nvPr/>
        </p:nvSpPr>
        <p:spPr bwMode="auto">
          <a:xfrm>
            <a:off x="3984179" y="3933056"/>
            <a:ext cx="7318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4.8.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da procura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23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36512" y="677014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alterada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gostos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consumidores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deixam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idênticos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nos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passam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diferentes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há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preferência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consumidores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pelo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onde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detém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comparativa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7" name="Line 19"/>
          <p:cNvSpPr>
            <a:spLocks noChangeShapeType="1"/>
          </p:cNvSpPr>
          <p:nvPr/>
        </p:nvSpPr>
        <p:spPr bwMode="auto">
          <a:xfrm flipV="1">
            <a:off x="3021112" y="2993355"/>
            <a:ext cx="0" cy="2651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2466" name="Line 18"/>
          <p:cNvSpPr>
            <a:spLocks noChangeShapeType="1"/>
          </p:cNvSpPr>
          <p:nvPr/>
        </p:nvSpPr>
        <p:spPr bwMode="auto">
          <a:xfrm>
            <a:off x="3021112" y="5661248"/>
            <a:ext cx="30178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2465" name="Arc 17"/>
          <p:cNvSpPr>
            <a:spLocks/>
          </p:cNvSpPr>
          <p:nvPr/>
        </p:nvSpPr>
        <p:spPr bwMode="auto">
          <a:xfrm>
            <a:off x="3021112" y="3456905"/>
            <a:ext cx="1279525" cy="21939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CC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2464" name="Arc 16"/>
          <p:cNvSpPr>
            <a:spLocks/>
          </p:cNvSpPr>
          <p:nvPr/>
        </p:nvSpPr>
        <p:spPr bwMode="auto">
          <a:xfrm>
            <a:off x="3021112" y="4472210"/>
            <a:ext cx="2468562" cy="11890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2463" name="Line 15"/>
          <p:cNvSpPr>
            <a:spLocks noChangeShapeType="1"/>
          </p:cNvSpPr>
          <p:nvPr/>
        </p:nvSpPr>
        <p:spPr bwMode="auto">
          <a:xfrm>
            <a:off x="3021112" y="3366418"/>
            <a:ext cx="1096962" cy="547687"/>
          </a:xfrm>
          <a:prstGeom prst="line">
            <a:avLst/>
          </a:prstGeom>
          <a:noFill/>
          <a:ln w="9525">
            <a:solidFill>
              <a:srgbClr val="00FF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2462" name="Arc 14"/>
          <p:cNvSpPr>
            <a:spLocks/>
          </p:cNvSpPr>
          <p:nvPr/>
        </p:nvSpPr>
        <p:spPr bwMode="auto">
          <a:xfrm flipH="1" flipV="1">
            <a:off x="3021112" y="3091780"/>
            <a:ext cx="822325" cy="5492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2461" name="Line 13"/>
          <p:cNvSpPr>
            <a:spLocks noChangeShapeType="1"/>
          </p:cNvSpPr>
          <p:nvPr/>
        </p:nvSpPr>
        <p:spPr bwMode="auto">
          <a:xfrm>
            <a:off x="4757837" y="4473798"/>
            <a:ext cx="914400" cy="1187450"/>
          </a:xfrm>
          <a:prstGeom prst="line">
            <a:avLst/>
          </a:prstGeom>
          <a:noFill/>
          <a:ln w="9525">
            <a:solidFill>
              <a:srgbClr val="00FF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2460" name="Arc 12"/>
          <p:cNvSpPr>
            <a:spLocks/>
          </p:cNvSpPr>
          <p:nvPr/>
        </p:nvSpPr>
        <p:spPr bwMode="auto">
          <a:xfrm flipH="1" flipV="1">
            <a:off x="5215037" y="4725144"/>
            <a:ext cx="639762" cy="8223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2459" name="Text Box 11"/>
          <p:cNvSpPr txBox="1">
            <a:spLocks noChangeArrowheads="1"/>
          </p:cNvSpPr>
          <p:nvPr/>
        </p:nvSpPr>
        <p:spPr bwMode="auto">
          <a:xfrm>
            <a:off x="3203674" y="3429000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2458" name="Text Box 10"/>
          <p:cNvSpPr txBox="1">
            <a:spLocks noChangeArrowheads="1"/>
          </p:cNvSpPr>
          <p:nvPr/>
        </p:nvSpPr>
        <p:spPr bwMode="auto">
          <a:xfrm>
            <a:off x="5124549" y="5152107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2457" name="Text Box 9"/>
          <p:cNvSpPr txBox="1">
            <a:spLocks noChangeArrowheads="1"/>
          </p:cNvSpPr>
          <p:nvPr/>
        </p:nvSpPr>
        <p:spPr bwMode="auto">
          <a:xfrm>
            <a:off x="5857974" y="5728171"/>
            <a:ext cx="730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56" name="Text Box 8"/>
          <p:cNvSpPr txBox="1">
            <a:spLocks noChangeArrowheads="1"/>
          </p:cNvSpPr>
          <p:nvPr/>
        </p:nvSpPr>
        <p:spPr bwMode="auto">
          <a:xfrm>
            <a:off x="2746474" y="2991867"/>
            <a:ext cx="730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55" name="Text Box 7"/>
          <p:cNvSpPr txBox="1">
            <a:spLocks noChangeArrowheads="1"/>
          </p:cNvSpPr>
          <p:nvPr/>
        </p:nvSpPr>
        <p:spPr bwMode="auto">
          <a:xfrm>
            <a:off x="4777854" y="5152107"/>
            <a:ext cx="730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C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54" name="Text Box 6"/>
          <p:cNvSpPr txBox="1">
            <a:spLocks noChangeArrowheads="1"/>
          </p:cNvSpPr>
          <p:nvPr/>
        </p:nvSpPr>
        <p:spPr bwMode="auto">
          <a:xfrm>
            <a:off x="4716016" y="4216003"/>
            <a:ext cx="730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53" name="Text Box 5"/>
          <p:cNvSpPr txBox="1">
            <a:spLocks noChangeArrowheads="1"/>
          </p:cNvSpPr>
          <p:nvPr/>
        </p:nvSpPr>
        <p:spPr bwMode="auto">
          <a:xfrm>
            <a:off x="3386237" y="3423915"/>
            <a:ext cx="730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C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4025999" y="3855963"/>
            <a:ext cx="730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3021112" y="4052218"/>
            <a:ext cx="730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FPP</a:t>
            </a:r>
            <a:r>
              <a:rPr kumimoji="0" lang="pt-PT" sz="1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50" name="Text Box 2"/>
          <p:cNvSpPr txBox="1">
            <a:spLocks noChangeArrowheads="1"/>
          </p:cNvSpPr>
          <p:nvPr/>
        </p:nvSpPr>
        <p:spPr bwMode="auto">
          <a:xfrm>
            <a:off x="4302224" y="5368131"/>
            <a:ext cx="730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FPP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49" name="Text Box 1"/>
          <p:cNvSpPr txBox="1">
            <a:spLocks noChangeArrowheads="1"/>
          </p:cNvSpPr>
          <p:nvPr/>
        </p:nvSpPr>
        <p:spPr bwMode="auto">
          <a:xfrm>
            <a:off x="2699792" y="5584155"/>
            <a:ext cx="730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4.8.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da procura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24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36512" y="175481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Pela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física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abundância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A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é, (L/K)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&gt; (L/K)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1"/>
          <p:cNvSpPr>
            <a:spLocks noChangeArrowheads="1"/>
          </p:cNvSpPr>
          <p:nvPr/>
        </p:nvSpPr>
        <p:spPr bwMode="auto">
          <a:xfrm>
            <a:off x="-36512" y="283377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X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é, Lx/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&gt; Ly/Ky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-36512" y="36270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sym typeface="Symbol"/>
              </a:rPr>
              <a:t></a:t>
            </a:r>
            <a:r>
              <a:rPr lang="fr-FR" sz="2800" dirty="0" smtClean="0"/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 tem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Y,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é, (Px/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&gt; (Px/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devido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procura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-36512" y="4923165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verifica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-Ohlin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quando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utiliza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física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abundância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4.8.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da procura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25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36512" y="1539369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entanto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utilizar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económica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abundância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então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considerando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X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1"/>
          <p:cNvSpPr>
            <a:spLocks noChangeArrowheads="1"/>
          </p:cNvSpPr>
          <p:nvPr/>
        </p:nvSpPr>
        <p:spPr bwMode="auto">
          <a:xfrm>
            <a:off x="-36512" y="3052117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(Px/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(Px/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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pela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relação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entre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dos bens 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(W/r)B &lt; (W/r)A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especializa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Y porque A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-36512" y="4923165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pela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económica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abundância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verifica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-se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-Ohlin.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8" name="Text Box 6"/>
          <p:cNvSpPr txBox="1">
            <a:spLocks noChangeArrowheads="1"/>
          </p:cNvSpPr>
          <p:nvPr/>
        </p:nvSpPr>
        <p:spPr bwMode="auto">
          <a:xfrm>
            <a:off x="3158406" y="3587974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3479" name="Text Box 7"/>
          <p:cNvSpPr txBox="1">
            <a:spLocks noChangeArrowheads="1"/>
          </p:cNvSpPr>
          <p:nvPr/>
        </p:nvSpPr>
        <p:spPr bwMode="auto">
          <a:xfrm>
            <a:off x="3523531" y="4164038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4.9.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intensidades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fatoriais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26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36512" y="476672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intensidades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fatoriais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Um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determinados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rácios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mas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outro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outros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rácios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3" name="Line 31"/>
          <p:cNvSpPr>
            <a:spLocks noChangeShapeType="1"/>
          </p:cNvSpPr>
          <p:nvPr/>
        </p:nvSpPr>
        <p:spPr bwMode="auto">
          <a:xfrm flipV="1">
            <a:off x="2609131" y="2454102"/>
            <a:ext cx="0" cy="2560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3502" name="Line 30"/>
          <p:cNvSpPr>
            <a:spLocks noChangeShapeType="1"/>
          </p:cNvSpPr>
          <p:nvPr/>
        </p:nvSpPr>
        <p:spPr bwMode="auto">
          <a:xfrm>
            <a:off x="2609131" y="5033219"/>
            <a:ext cx="2925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3501" name="Arc 29"/>
          <p:cNvSpPr>
            <a:spLocks/>
          </p:cNvSpPr>
          <p:nvPr/>
        </p:nvSpPr>
        <p:spPr bwMode="auto">
          <a:xfrm flipH="1" flipV="1">
            <a:off x="3158406" y="2400127"/>
            <a:ext cx="1646237" cy="23383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112"/>
              <a:gd name="T2" fmla="*/ 21313 w 21600"/>
              <a:gd name="T3" fmla="*/ 25112 h 25112"/>
              <a:gd name="T4" fmla="*/ 0 w 21600"/>
              <a:gd name="T5" fmla="*/ 21600 h 25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11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776"/>
                  <a:pt x="21503" y="23951"/>
                  <a:pt x="21312" y="25111"/>
                </a:cubicBezTo>
              </a:path>
              <a:path w="21600" h="2511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776"/>
                  <a:pt x="21503" y="23951"/>
                  <a:pt x="21312" y="2511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3500" name="Freeform 28"/>
          <p:cNvSpPr>
            <a:spLocks/>
          </p:cNvSpPr>
          <p:nvPr/>
        </p:nvSpPr>
        <p:spPr bwMode="auto">
          <a:xfrm rot="-1041693">
            <a:off x="3225081" y="2719093"/>
            <a:ext cx="1292225" cy="2097088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872"/>
              </a:cxn>
              <a:cxn ang="0">
                <a:pos x="2784" y="3024"/>
              </a:cxn>
            </a:cxnLst>
            <a:rect l="0" t="0" r="r" b="b"/>
            <a:pathLst>
              <a:path w="2784" h="3024">
                <a:moveTo>
                  <a:pt x="768" y="0"/>
                </a:moveTo>
                <a:cubicBezTo>
                  <a:pt x="384" y="684"/>
                  <a:pt x="0" y="1368"/>
                  <a:pt x="336" y="1872"/>
                </a:cubicBezTo>
                <a:cubicBezTo>
                  <a:pt x="672" y="2376"/>
                  <a:pt x="2376" y="2832"/>
                  <a:pt x="2784" y="3024"/>
                </a:cubicBezTo>
              </a:path>
            </a:pathLst>
          </a:cu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3499" name="Line 27"/>
          <p:cNvSpPr>
            <a:spLocks noChangeShapeType="1"/>
          </p:cNvSpPr>
          <p:nvPr/>
        </p:nvSpPr>
        <p:spPr bwMode="auto">
          <a:xfrm rot="26796">
            <a:off x="3061568" y="2454102"/>
            <a:ext cx="457200" cy="256063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3498" name="Line 26"/>
          <p:cNvSpPr>
            <a:spLocks noChangeShapeType="1"/>
          </p:cNvSpPr>
          <p:nvPr/>
        </p:nvSpPr>
        <p:spPr bwMode="auto">
          <a:xfrm rot="-87123">
            <a:off x="2883768" y="3834377"/>
            <a:ext cx="2011363" cy="118903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3497" name="Line 25"/>
          <p:cNvSpPr>
            <a:spLocks noChangeShapeType="1"/>
          </p:cNvSpPr>
          <p:nvPr/>
        </p:nvSpPr>
        <p:spPr bwMode="auto">
          <a:xfrm flipV="1">
            <a:off x="2609131" y="2362027"/>
            <a:ext cx="823912" cy="2652712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3496" name="Line 24"/>
          <p:cNvSpPr>
            <a:spLocks noChangeShapeType="1"/>
          </p:cNvSpPr>
          <p:nvPr/>
        </p:nvSpPr>
        <p:spPr bwMode="auto">
          <a:xfrm flipV="1">
            <a:off x="2609131" y="2544589"/>
            <a:ext cx="1281112" cy="247015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3495" name="Line 23"/>
          <p:cNvSpPr>
            <a:spLocks noChangeShapeType="1"/>
          </p:cNvSpPr>
          <p:nvPr/>
        </p:nvSpPr>
        <p:spPr bwMode="auto">
          <a:xfrm flipV="1">
            <a:off x="2609131" y="3571131"/>
            <a:ext cx="2011362" cy="1462088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3494" name="Line 22"/>
          <p:cNvSpPr>
            <a:spLocks noChangeShapeType="1"/>
          </p:cNvSpPr>
          <p:nvPr/>
        </p:nvSpPr>
        <p:spPr bwMode="auto">
          <a:xfrm flipV="1">
            <a:off x="2609131" y="4301381"/>
            <a:ext cx="2468562" cy="731838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3433043" y="2204864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(Kx/Lx)</a:t>
            </a:r>
            <a:r>
              <a:rPr kumimoji="0" lang="pt-PT" sz="1000" b="0" i="0" u="none" strike="noStrike" cap="none" normalizeH="0" baseline="-3000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92" name="Text Box 20"/>
          <p:cNvSpPr txBox="1">
            <a:spLocks noChangeArrowheads="1"/>
          </p:cNvSpPr>
          <p:nvPr/>
        </p:nvSpPr>
        <p:spPr bwMode="auto">
          <a:xfrm>
            <a:off x="3798168" y="2544589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(Ky/Ly)</a:t>
            </a:r>
            <a:r>
              <a:rPr kumimoji="0" lang="pt-PT" sz="1000" b="0" i="0" u="none" strike="noStrike" cap="none" normalizeH="0" baseline="-3000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91" name="Text Box 19"/>
          <p:cNvSpPr txBox="1">
            <a:spLocks noChangeArrowheads="1"/>
          </p:cNvSpPr>
          <p:nvPr/>
        </p:nvSpPr>
        <p:spPr bwMode="auto">
          <a:xfrm>
            <a:off x="4530006" y="3368502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(Ky/Ly)</a:t>
            </a:r>
            <a:r>
              <a:rPr kumimoji="0" lang="pt-PT" sz="1000" b="0" i="0" u="none" strike="noStrike" cap="none" normalizeH="0" baseline="-3000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90" name="Text Box 18"/>
          <p:cNvSpPr txBox="1">
            <a:spLocks noChangeArrowheads="1"/>
          </p:cNvSpPr>
          <p:nvPr/>
        </p:nvSpPr>
        <p:spPr bwMode="auto">
          <a:xfrm>
            <a:off x="4987206" y="4190827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(Kx/Lx)</a:t>
            </a:r>
            <a:r>
              <a:rPr kumimoji="0" lang="pt-PT" sz="1000" b="0" i="0" u="none" strike="noStrike" cap="none" normalizeH="0" baseline="-3000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9" name="Text Box 17"/>
          <p:cNvSpPr txBox="1">
            <a:spLocks noChangeArrowheads="1"/>
          </p:cNvSpPr>
          <p:nvPr/>
        </p:nvSpPr>
        <p:spPr bwMode="auto">
          <a:xfrm>
            <a:off x="4712568" y="4373389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Qy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8" name="Text Box 16"/>
          <p:cNvSpPr txBox="1">
            <a:spLocks noChangeArrowheads="1"/>
          </p:cNvSpPr>
          <p:nvPr/>
        </p:nvSpPr>
        <p:spPr bwMode="auto">
          <a:xfrm>
            <a:off x="4864968" y="4596086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Qx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7" name="Arc 15"/>
          <p:cNvSpPr>
            <a:spLocks/>
          </p:cNvSpPr>
          <p:nvPr/>
        </p:nvSpPr>
        <p:spPr bwMode="auto">
          <a:xfrm flipH="1">
            <a:off x="3340968" y="4941144"/>
            <a:ext cx="92075" cy="920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3486" name="Arc 14"/>
          <p:cNvSpPr>
            <a:spLocks/>
          </p:cNvSpPr>
          <p:nvPr/>
        </p:nvSpPr>
        <p:spPr bwMode="auto">
          <a:xfrm flipH="1">
            <a:off x="4620493" y="4941144"/>
            <a:ext cx="92075" cy="920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3158406" y="5100142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(W/r)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4" name="Text Box 12"/>
          <p:cNvSpPr txBox="1">
            <a:spLocks noChangeArrowheads="1"/>
          </p:cNvSpPr>
          <p:nvPr/>
        </p:nvSpPr>
        <p:spPr bwMode="auto">
          <a:xfrm>
            <a:off x="4530006" y="5100142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(W/r)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3" name="Text Box 11"/>
          <p:cNvSpPr txBox="1">
            <a:spLocks noChangeArrowheads="1"/>
          </p:cNvSpPr>
          <p:nvPr/>
        </p:nvSpPr>
        <p:spPr bwMode="auto">
          <a:xfrm>
            <a:off x="5352331" y="5100142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2" name="Text Box 10"/>
          <p:cNvSpPr txBox="1">
            <a:spLocks noChangeArrowheads="1"/>
          </p:cNvSpPr>
          <p:nvPr/>
        </p:nvSpPr>
        <p:spPr bwMode="auto">
          <a:xfrm>
            <a:off x="2339752" y="4884118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1" name="Text Box 9"/>
          <p:cNvSpPr txBox="1">
            <a:spLocks noChangeArrowheads="1"/>
          </p:cNvSpPr>
          <p:nvPr/>
        </p:nvSpPr>
        <p:spPr bwMode="auto">
          <a:xfrm>
            <a:off x="2334493" y="2435846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0" name="Text Box 8"/>
          <p:cNvSpPr txBox="1">
            <a:spLocks noChangeArrowheads="1"/>
          </p:cNvSpPr>
          <p:nvPr/>
        </p:nvSpPr>
        <p:spPr bwMode="auto">
          <a:xfrm>
            <a:off x="4056187" y="4452070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3477" name="Text Box 5"/>
          <p:cNvSpPr txBox="1">
            <a:spLocks noChangeArrowheads="1"/>
          </p:cNvSpPr>
          <p:nvPr/>
        </p:nvSpPr>
        <p:spPr bwMode="auto">
          <a:xfrm>
            <a:off x="3066331" y="3011910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3476" name="Text Box 4"/>
          <p:cNvSpPr txBox="1">
            <a:spLocks noChangeArrowheads="1"/>
          </p:cNvSpPr>
          <p:nvPr/>
        </p:nvSpPr>
        <p:spPr bwMode="auto">
          <a:xfrm>
            <a:off x="4139952" y="4452070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pt-P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75" name="Text Box 3"/>
          <p:cNvSpPr txBox="1">
            <a:spLocks noChangeArrowheads="1"/>
          </p:cNvSpPr>
          <p:nvPr/>
        </p:nvSpPr>
        <p:spPr bwMode="auto">
          <a:xfrm>
            <a:off x="3696147" y="4164038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74" name="Text Box 2"/>
          <p:cNvSpPr txBox="1">
            <a:spLocks noChangeArrowheads="1"/>
          </p:cNvSpPr>
          <p:nvPr/>
        </p:nvSpPr>
        <p:spPr bwMode="auto">
          <a:xfrm>
            <a:off x="2987824" y="3593059"/>
            <a:ext cx="731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B’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73" name="Text Box 1"/>
          <p:cNvSpPr txBox="1">
            <a:spLocks noChangeArrowheads="1"/>
          </p:cNvSpPr>
          <p:nvPr/>
        </p:nvSpPr>
        <p:spPr bwMode="auto">
          <a:xfrm>
            <a:off x="2771800" y="3011910"/>
            <a:ext cx="731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A’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5" name="Rectangle 53"/>
          <p:cNvSpPr>
            <a:spLocks noChangeArrowheads="1"/>
          </p:cNvSpPr>
          <p:nvPr/>
        </p:nvSpPr>
        <p:spPr bwMode="auto">
          <a:xfrm>
            <a:off x="1" y="515719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(W/r)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(Ky/Ly)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&gt; (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Kx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/Lx)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 é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intensivo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capital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-36512" y="594928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(W/r)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(Ky/Ly)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(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/Lx)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Y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4.9.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intensidades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fatoriais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27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0" name="Line 16"/>
          <p:cNvSpPr>
            <a:spLocks noChangeShapeType="1"/>
          </p:cNvSpPr>
          <p:nvPr/>
        </p:nvSpPr>
        <p:spPr bwMode="auto">
          <a:xfrm flipV="1">
            <a:off x="2930624" y="1630660"/>
            <a:ext cx="0" cy="2925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6559" name="Line 15"/>
          <p:cNvSpPr>
            <a:spLocks noChangeShapeType="1"/>
          </p:cNvSpPr>
          <p:nvPr/>
        </p:nvSpPr>
        <p:spPr bwMode="auto">
          <a:xfrm>
            <a:off x="2930624" y="4581128"/>
            <a:ext cx="30178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6558" name="Arc 14"/>
          <p:cNvSpPr>
            <a:spLocks/>
          </p:cNvSpPr>
          <p:nvPr/>
        </p:nvSpPr>
        <p:spPr bwMode="auto">
          <a:xfrm flipH="1" flipV="1">
            <a:off x="3845024" y="3038723"/>
            <a:ext cx="1371600" cy="8223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6557" name="Arc 13"/>
          <p:cNvSpPr>
            <a:spLocks/>
          </p:cNvSpPr>
          <p:nvPr/>
        </p:nvSpPr>
        <p:spPr bwMode="auto">
          <a:xfrm flipH="1">
            <a:off x="3845024" y="2276872"/>
            <a:ext cx="1279525" cy="8223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6556" name="Line 12"/>
          <p:cNvSpPr>
            <a:spLocks noChangeShapeType="1"/>
          </p:cNvSpPr>
          <p:nvPr/>
        </p:nvSpPr>
        <p:spPr bwMode="auto">
          <a:xfrm>
            <a:off x="2930624" y="2376785"/>
            <a:ext cx="164623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6555" name="Line 11"/>
          <p:cNvSpPr>
            <a:spLocks noChangeShapeType="1"/>
          </p:cNvSpPr>
          <p:nvPr/>
        </p:nvSpPr>
        <p:spPr bwMode="auto">
          <a:xfrm>
            <a:off x="4576861" y="2376785"/>
            <a:ext cx="0" cy="219551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6554" name="Line 10"/>
          <p:cNvSpPr>
            <a:spLocks noChangeShapeType="1"/>
          </p:cNvSpPr>
          <p:nvPr/>
        </p:nvSpPr>
        <p:spPr bwMode="auto">
          <a:xfrm flipH="1">
            <a:off x="2930624" y="3789040"/>
            <a:ext cx="164623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6553" name="Line 9"/>
          <p:cNvSpPr>
            <a:spLocks noChangeShapeType="1"/>
          </p:cNvSpPr>
          <p:nvPr/>
        </p:nvSpPr>
        <p:spPr bwMode="auto">
          <a:xfrm flipH="1">
            <a:off x="2930624" y="304036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6552" name="Text Box 8"/>
          <p:cNvSpPr txBox="1">
            <a:spLocks noChangeArrowheads="1"/>
          </p:cNvSpPr>
          <p:nvPr/>
        </p:nvSpPr>
        <p:spPr bwMode="auto">
          <a:xfrm>
            <a:off x="5673824" y="4644876"/>
            <a:ext cx="914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51" name="Text Box 7"/>
          <p:cNvSpPr txBox="1">
            <a:spLocks noChangeArrowheads="1"/>
          </p:cNvSpPr>
          <p:nvPr/>
        </p:nvSpPr>
        <p:spPr bwMode="auto">
          <a:xfrm>
            <a:off x="2748061" y="4428852"/>
            <a:ext cx="914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50" name="Text Box 6"/>
          <p:cNvSpPr txBox="1">
            <a:spLocks noChangeArrowheads="1"/>
          </p:cNvSpPr>
          <p:nvPr/>
        </p:nvSpPr>
        <p:spPr bwMode="auto">
          <a:xfrm>
            <a:off x="4302224" y="4644876"/>
            <a:ext cx="914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pt-P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Px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2411760" y="3645024"/>
            <a:ext cx="914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(W/r)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2339752" y="2268612"/>
            <a:ext cx="914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(W/r)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47" name="Text Box 3"/>
          <p:cNvSpPr txBox="1">
            <a:spLocks noChangeArrowheads="1"/>
          </p:cNvSpPr>
          <p:nvPr/>
        </p:nvSpPr>
        <p:spPr bwMode="auto">
          <a:xfrm>
            <a:off x="2411760" y="1620540"/>
            <a:ext cx="914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W/r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46" name="Text Box 2"/>
          <p:cNvSpPr txBox="1">
            <a:spLocks noChangeArrowheads="1"/>
          </p:cNvSpPr>
          <p:nvPr/>
        </p:nvSpPr>
        <p:spPr bwMode="auto">
          <a:xfrm>
            <a:off x="3021111" y="3855963"/>
            <a:ext cx="14636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 intensivo em L</a:t>
            </a:r>
            <a:endParaRPr kumimoji="0" lang="pt-P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 intensivo em K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45" name="Text Box 1"/>
          <p:cNvSpPr txBox="1">
            <a:spLocks noChangeArrowheads="1"/>
          </p:cNvSpPr>
          <p:nvPr/>
        </p:nvSpPr>
        <p:spPr bwMode="auto">
          <a:xfrm>
            <a:off x="2930624" y="2415803"/>
            <a:ext cx="14636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 intensivo em K</a:t>
            </a:r>
            <a:endParaRPr kumimoji="0" lang="pt-P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 intensivo em L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4.9.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intensidades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fatoriais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28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7569" name="Rectangle 1"/>
          <p:cNvSpPr>
            <a:spLocks noChangeArrowheads="1"/>
          </p:cNvSpPr>
          <p:nvPr/>
        </p:nvSpPr>
        <p:spPr bwMode="auto">
          <a:xfrm>
            <a:off x="0" y="922566"/>
            <a:ext cx="17556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Conclusão</a:t>
            </a:r>
            <a:r>
              <a:rPr kumimoji="0" lang="fr-FR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fr-FR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-36512" y="1757134"/>
            <a:ext cx="918051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Supondo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gráfico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ilustra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situação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autarcia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(W/r)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(W/r)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ou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seja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A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pela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económica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B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-36512" y="3645024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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deve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X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-36512" y="4273932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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deve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X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-36512" y="5067181"/>
            <a:ext cx="91805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Resultado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estão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criadas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condições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para haver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acordo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800" dirty="0" smtClean="0"/>
              <a:t>Ohlin</a:t>
            </a:r>
            <a:endParaRPr lang="pt-P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4.9.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intensidades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fatoriais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29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7569" name="Rectangle 1"/>
          <p:cNvSpPr>
            <a:spLocks noChangeArrowheads="1"/>
          </p:cNvSpPr>
          <p:nvPr/>
        </p:nvSpPr>
        <p:spPr bwMode="auto">
          <a:xfrm>
            <a:off x="0" y="922566"/>
            <a:ext cx="17556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Conclusão</a:t>
            </a:r>
            <a:r>
              <a:rPr kumimoji="0" lang="fr-FR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fr-FR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-36512" y="2188022"/>
            <a:ext cx="91805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Supondo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gráfico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ilustra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situação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livre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verifica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-se que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-36512" y="3356992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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conduziu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igualização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-36512" y="4058489"/>
            <a:ext cx="91805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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conduziu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igualização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-36512" y="5067181"/>
            <a:ext cx="91805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Resultado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verifica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igualização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ângulo 10"/>
          <p:cNvSpPr/>
          <p:nvPr/>
        </p:nvSpPr>
        <p:spPr>
          <a:xfrm>
            <a:off x="3562750" y="332656"/>
            <a:ext cx="2018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Bibliografia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2350041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APPLEYARD, Dennis R.; FIELD,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Alfred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J.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(2014); </a:t>
            </a:r>
            <a:r>
              <a:rPr lang="pt-PT" sz="2800" i="1" dirty="0" err="1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pt-PT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i="1" dirty="0" err="1">
                <a:latin typeface="Times New Roman" pitchFamily="18" charset="0"/>
                <a:cs typeface="Times New Roman" pitchFamily="18" charset="0"/>
              </a:rPr>
              <a:t>Economics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eighth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edition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Edition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McGraw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-Hill/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Irwin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, Capítulo 8, Capítulo 9 (até à página 169) e Capítulo 11 (páginas 221 e 222)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4.10.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Existência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monopólio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mercado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exportação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30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7569" name="Rectangle 1"/>
          <p:cNvSpPr>
            <a:spLocks noChangeArrowheads="1"/>
          </p:cNvSpPr>
          <p:nvPr/>
        </p:nvSpPr>
        <p:spPr bwMode="auto">
          <a:xfrm>
            <a:off x="0" y="1178749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Existência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monopólio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mercado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interno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concorrência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perfeita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mercado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externo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-36512" y="5787261"/>
            <a:ext cx="91805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abertura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igualiza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mercado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interno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mercado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internacional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619" name="Line 27"/>
          <p:cNvSpPr>
            <a:spLocks noChangeShapeType="1"/>
          </p:cNvSpPr>
          <p:nvPr/>
        </p:nvSpPr>
        <p:spPr bwMode="auto">
          <a:xfrm flipV="1">
            <a:off x="2439963" y="2343795"/>
            <a:ext cx="0" cy="2743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8618" name="Line 26"/>
          <p:cNvSpPr>
            <a:spLocks noChangeShapeType="1"/>
          </p:cNvSpPr>
          <p:nvPr/>
        </p:nvSpPr>
        <p:spPr bwMode="auto">
          <a:xfrm>
            <a:off x="2439963" y="5080099"/>
            <a:ext cx="3200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8617" name="Line 25"/>
          <p:cNvSpPr>
            <a:spLocks noChangeShapeType="1"/>
          </p:cNvSpPr>
          <p:nvPr/>
        </p:nvSpPr>
        <p:spPr bwMode="auto">
          <a:xfrm>
            <a:off x="2439963" y="4346922"/>
            <a:ext cx="3108325" cy="0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8616" name="Line 24"/>
          <p:cNvSpPr>
            <a:spLocks noChangeShapeType="1"/>
          </p:cNvSpPr>
          <p:nvPr/>
        </p:nvSpPr>
        <p:spPr bwMode="auto">
          <a:xfrm>
            <a:off x="2439963" y="2703835"/>
            <a:ext cx="2743200" cy="2378075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8615" name="Line 23"/>
          <p:cNvSpPr>
            <a:spLocks noChangeShapeType="1"/>
          </p:cNvSpPr>
          <p:nvPr/>
        </p:nvSpPr>
        <p:spPr bwMode="auto">
          <a:xfrm>
            <a:off x="2439963" y="2703835"/>
            <a:ext cx="1736725" cy="2378075"/>
          </a:xfrm>
          <a:prstGeom prst="line">
            <a:avLst/>
          </a:prstGeom>
          <a:noFill/>
          <a:ln w="9525">
            <a:solidFill>
              <a:srgbClr val="FF00FF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8614" name="Freeform 22"/>
          <p:cNvSpPr>
            <a:spLocks/>
          </p:cNvSpPr>
          <p:nvPr/>
        </p:nvSpPr>
        <p:spPr bwMode="auto">
          <a:xfrm rot="-1681247">
            <a:off x="3375000" y="3486497"/>
            <a:ext cx="1781175" cy="928688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864" y="1728"/>
              </a:cxn>
              <a:cxn ang="0">
                <a:pos x="4032" y="0"/>
              </a:cxn>
            </a:cxnLst>
            <a:rect l="0" t="0" r="r" b="b"/>
            <a:pathLst>
              <a:path w="4032" h="1920">
                <a:moveTo>
                  <a:pt x="0" y="1152"/>
                </a:moveTo>
                <a:cubicBezTo>
                  <a:pt x="96" y="1536"/>
                  <a:pt x="192" y="1920"/>
                  <a:pt x="864" y="1728"/>
                </a:cubicBezTo>
                <a:cubicBezTo>
                  <a:pt x="1536" y="1536"/>
                  <a:pt x="3504" y="288"/>
                  <a:pt x="4032" y="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8613" name="Line 21"/>
          <p:cNvSpPr>
            <a:spLocks noChangeShapeType="1"/>
          </p:cNvSpPr>
          <p:nvPr/>
        </p:nvSpPr>
        <p:spPr bwMode="auto">
          <a:xfrm flipV="1">
            <a:off x="3811563" y="3889722"/>
            <a:ext cx="0" cy="11874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8612" name="Line 20"/>
          <p:cNvSpPr>
            <a:spLocks noChangeShapeType="1"/>
          </p:cNvSpPr>
          <p:nvPr/>
        </p:nvSpPr>
        <p:spPr bwMode="auto">
          <a:xfrm flipH="1">
            <a:off x="2439963" y="3889722"/>
            <a:ext cx="13716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8611" name="Line 19"/>
          <p:cNvSpPr>
            <a:spLocks noChangeShapeType="1"/>
          </p:cNvSpPr>
          <p:nvPr/>
        </p:nvSpPr>
        <p:spPr bwMode="auto">
          <a:xfrm>
            <a:off x="3629000" y="3783955"/>
            <a:ext cx="0" cy="128111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8610" name="Line 18"/>
          <p:cNvSpPr>
            <a:spLocks noChangeShapeType="1"/>
          </p:cNvSpPr>
          <p:nvPr/>
        </p:nvSpPr>
        <p:spPr bwMode="auto">
          <a:xfrm flipH="1">
            <a:off x="2439963" y="3775422"/>
            <a:ext cx="118903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8609" name="Line 17"/>
          <p:cNvSpPr>
            <a:spLocks noChangeShapeType="1"/>
          </p:cNvSpPr>
          <p:nvPr/>
        </p:nvSpPr>
        <p:spPr bwMode="auto">
          <a:xfrm>
            <a:off x="4086200" y="4346922"/>
            <a:ext cx="0" cy="7302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8608" name="Text Box 16"/>
          <p:cNvSpPr txBox="1">
            <a:spLocks noChangeArrowheads="1"/>
          </p:cNvSpPr>
          <p:nvPr/>
        </p:nvSpPr>
        <p:spPr bwMode="auto">
          <a:xfrm>
            <a:off x="3902050" y="4232622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8607" name="Text Box 15"/>
          <p:cNvSpPr txBox="1">
            <a:spLocks noChangeArrowheads="1"/>
          </p:cNvSpPr>
          <p:nvPr/>
        </p:nvSpPr>
        <p:spPr bwMode="auto">
          <a:xfrm>
            <a:off x="3629000" y="4498950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8606" name="Text Box 14"/>
          <p:cNvSpPr txBox="1">
            <a:spLocks noChangeArrowheads="1"/>
          </p:cNvSpPr>
          <p:nvPr/>
        </p:nvSpPr>
        <p:spPr bwMode="auto">
          <a:xfrm>
            <a:off x="3629000" y="3775422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8605" name="Text Box 13"/>
          <p:cNvSpPr txBox="1">
            <a:spLocks noChangeArrowheads="1"/>
          </p:cNvSpPr>
          <p:nvPr/>
        </p:nvSpPr>
        <p:spPr bwMode="auto">
          <a:xfrm>
            <a:off x="3444850" y="3639939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</a:t>
            </a:r>
          </a:p>
        </p:txBody>
      </p:sp>
      <p:sp>
        <p:nvSpPr>
          <p:cNvPr id="238604" name="Text Box 12"/>
          <p:cNvSpPr txBox="1">
            <a:spLocks noChangeArrowheads="1"/>
          </p:cNvSpPr>
          <p:nvPr/>
        </p:nvSpPr>
        <p:spPr bwMode="auto">
          <a:xfrm>
            <a:off x="4725963" y="2791172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CMg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03" name="Text Box 11"/>
          <p:cNvSpPr txBox="1">
            <a:spLocks noChangeArrowheads="1"/>
          </p:cNvSpPr>
          <p:nvPr/>
        </p:nvSpPr>
        <p:spPr bwMode="auto">
          <a:xfrm>
            <a:off x="5000600" y="4712047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02" name="Text Box 10"/>
          <p:cNvSpPr txBox="1">
            <a:spLocks noChangeArrowheads="1"/>
          </p:cNvSpPr>
          <p:nvPr/>
        </p:nvSpPr>
        <p:spPr bwMode="auto">
          <a:xfrm>
            <a:off x="4054450" y="4804122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RMg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01" name="Text Box 9"/>
          <p:cNvSpPr txBox="1">
            <a:spLocks noChangeArrowheads="1"/>
          </p:cNvSpPr>
          <p:nvPr/>
        </p:nvSpPr>
        <p:spPr bwMode="auto">
          <a:xfrm>
            <a:off x="2051720" y="4232622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fr-FR" sz="10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00" name="Text Box 8"/>
          <p:cNvSpPr txBox="1">
            <a:spLocks noChangeArrowheads="1"/>
          </p:cNvSpPr>
          <p:nvPr/>
        </p:nvSpPr>
        <p:spPr bwMode="auto">
          <a:xfrm>
            <a:off x="2123728" y="3778870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fr-FR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9" name="Text Box 7"/>
          <p:cNvSpPr txBox="1">
            <a:spLocks noChangeArrowheads="1"/>
          </p:cNvSpPr>
          <p:nvPr/>
        </p:nvSpPr>
        <p:spPr bwMode="auto">
          <a:xfrm>
            <a:off x="2123728" y="3591272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fr-FR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8" name="Text Box 6"/>
          <p:cNvSpPr txBox="1">
            <a:spLocks noChangeArrowheads="1"/>
          </p:cNvSpPr>
          <p:nvPr/>
        </p:nvSpPr>
        <p:spPr bwMode="auto">
          <a:xfrm>
            <a:off x="5457800" y="5077172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7" name="Text Box 5"/>
          <p:cNvSpPr txBox="1">
            <a:spLocks noChangeArrowheads="1"/>
          </p:cNvSpPr>
          <p:nvPr/>
        </p:nvSpPr>
        <p:spPr bwMode="auto">
          <a:xfrm>
            <a:off x="3902050" y="5080099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kumimoji="0" lang="fr-FR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3629000" y="5080099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kumimoji="0" lang="fr-FR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5" name="Text Box 3"/>
          <p:cNvSpPr txBox="1">
            <a:spLocks noChangeArrowheads="1"/>
          </p:cNvSpPr>
          <p:nvPr/>
        </p:nvSpPr>
        <p:spPr bwMode="auto">
          <a:xfrm>
            <a:off x="3444850" y="5077172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kumimoji="0" lang="fr-FR" sz="1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4" name="Text Box 2"/>
          <p:cNvSpPr txBox="1">
            <a:spLocks noChangeArrowheads="1"/>
          </p:cNvSpPr>
          <p:nvPr/>
        </p:nvSpPr>
        <p:spPr bwMode="auto">
          <a:xfrm>
            <a:off x="2123728" y="4936083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3" name="Text Box 1"/>
          <p:cNvSpPr txBox="1">
            <a:spLocks noChangeArrowheads="1"/>
          </p:cNvSpPr>
          <p:nvPr/>
        </p:nvSpPr>
        <p:spPr bwMode="auto">
          <a:xfrm>
            <a:off x="2165325" y="2403822"/>
            <a:ext cx="9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3198455"/>
            <a:ext cx="91805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Perante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variação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capital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desloca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para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outro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é, o capital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específico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dessa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podendo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utilizado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na outra.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Existem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portanto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tipos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capital: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4.11.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Imobilidade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entre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indústrias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31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7569" name="Rectangle 1"/>
          <p:cNvSpPr>
            <a:spLocks noChangeArrowheads="1"/>
          </p:cNvSpPr>
          <p:nvPr/>
        </p:nvSpPr>
        <p:spPr bwMode="auto">
          <a:xfrm>
            <a:off x="0" y="105273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Hipóteses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-36512" y="1755973"/>
            <a:ext cx="91805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Perante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variação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desloca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livremente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para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outro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-36512" y="557007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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específico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X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-36512" y="621814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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Ky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específico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Y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4.11.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Imobilidade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entre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indústrias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32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7569" name="Rectangle 1"/>
          <p:cNvSpPr>
            <a:spLocks noChangeArrowheads="1"/>
          </p:cNvSpPr>
          <p:nvPr/>
        </p:nvSpPr>
        <p:spPr bwMode="auto">
          <a:xfrm>
            <a:off x="0" y="69269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específicos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1268760"/>
            <a:ext cx="91805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Quando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abre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sobe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qual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especializa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-36512" y="2276872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especialização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cujo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sobe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significa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aumento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desse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implica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diminuição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outro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-36512" y="3717032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procura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de capital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específico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especialização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sobem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fazendo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subir 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respetivos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36512" y="5212357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deslocado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onde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tem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para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especialização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4.11.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Imobilidade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entre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indústrias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33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1107901"/>
            <a:ext cx="91805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Há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específico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qual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tem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utilizado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consequência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deste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desce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-36512" y="3501589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específicos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abertura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faz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subir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do capital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específico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especialização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faz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descer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capital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específico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outra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4.12.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Leontief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34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677015"/>
            <a:ext cx="91805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Resultado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fundamental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-Ohlin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-Ohlin)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exporta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utiliza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importa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utiliza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escasso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-36512" y="335699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Teste de Leontief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publicado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1953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dados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1947)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36512" y="4202505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Instrumento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análise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matriz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input-output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matriz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de Leontief) dos EUA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4.12.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Leontief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35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620688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Hipóteses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ângulo 24"/>
          <p:cNvSpPr/>
          <p:nvPr/>
        </p:nvSpPr>
        <p:spPr>
          <a:xfrm>
            <a:off x="0" y="141277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ângulo 26"/>
          <p:cNvSpPr/>
          <p:nvPr/>
        </p:nvSpPr>
        <p:spPr>
          <a:xfrm>
            <a:off x="0" y="198884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importações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competitivas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baixam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mesmo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valor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ângulo 27"/>
          <p:cNvSpPr/>
          <p:nvPr/>
        </p:nvSpPr>
        <p:spPr>
          <a:xfrm>
            <a:off x="0" y="3214717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diminuição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liberta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	capital e L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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(K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é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rácio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capitalística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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ângulo 28"/>
          <p:cNvSpPr/>
          <p:nvPr/>
        </p:nvSpPr>
        <p:spPr>
          <a:xfrm>
            <a:off x="0" y="490400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diminuição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importações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exige mais K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capital e L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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(K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	é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rácio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capitalística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competitiva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importações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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4.12.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Leontief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36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750183"/>
            <a:ext cx="91805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Resultado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esperado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capital,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deve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importações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ou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seja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&gt; K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ângulo 27"/>
          <p:cNvSpPr/>
          <p:nvPr/>
        </p:nvSpPr>
        <p:spPr>
          <a:xfrm>
            <a:off x="0" y="36450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Resultado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observado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K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K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4.13.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Explicações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para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Leontief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37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908720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procura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ângulo 27"/>
          <p:cNvSpPr/>
          <p:nvPr/>
        </p:nvSpPr>
        <p:spPr>
          <a:xfrm>
            <a:off x="0" y="1700808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procura dos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está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enviesada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favor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capital-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enquanto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a procura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parceiros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comerciais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está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enviesada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favor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785" name="Rectangle 1"/>
          <p:cNvSpPr>
            <a:spLocks noChangeArrowheads="1"/>
          </p:cNvSpPr>
          <p:nvPr/>
        </p:nvSpPr>
        <p:spPr bwMode="auto">
          <a:xfrm>
            <a:off x="0" y="366003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Nos EUA, 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preço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relativo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dos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bens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capital-	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intensivos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é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superior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preço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relativo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destes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bens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nos 	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parceiros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comerciais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dos EUA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36512" y="5140349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Consequentemente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importam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capital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4.13.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Explicações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para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Leontief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38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908720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Crítica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ângulo 27"/>
          <p:cNvSpPr/>
          <p:nvPr/>
        </p:nvSpPr>
        <p:spPr>
          <a:xfrm>
            <a:off x="0" y="1700808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Para que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procura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produza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Leontif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necessário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ela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seja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muito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significativa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que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parece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confirmado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pela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prática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785" name="Rectangle 1"/>
          <p:cNvSpPr>
            <a:spLocks noChangeArrowheads="1"/>
          </p:cNvSpPr>
          <p:nvPr/>
        </p:nvSpPr>
        <p:spPr bwMode="auto">
          <a:xfrm>
            <a:off x="0" y="384536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inferior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comparação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seus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parceiros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comerciais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deveria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inferior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nos 	EUA, o que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prática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confirma.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4.13.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Explicações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para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Leontief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39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908720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factoriais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ângulo 27"/>
          <p:cNvSpPr/>
          <p:nvPr/>
        </p:nvSpPr>
        <p:spPr>
          <a:xfrm>
            <a:off x="0" y="1700808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importações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nos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parceiros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comerciais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EUA mas capital-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nos EUA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785" name="Rectangle 1"/>
          <p:cNvSpPr>
            <a:spLocks noChangeArrowheads="1"/>
          </p:cNvSpPr>
          <p:nvPr/>
        </p:nvSpPr>
        <p:spPr bwMode="auto">
          <a:xfrm>
            <a:off x="0" y="384536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-Ohlin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verifica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-se para os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parceiros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comerciais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EUA mas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verifica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para 	os EUA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3782361" y="44624"/>
            <a:ext cx="16834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Conteúdo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88955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4.1.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Hipóteses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-Ohlin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512" y="1538789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4.2.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Relação entre o preço relativo dos fatores e o preço relativo dos bens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6512" y="25457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4.3.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-Ohlin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6512" y="312180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4.4.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/>
              <a:t>Teorema</a:t>
            </a:r>
            <a:r>
              <a:rPr lang="fr-FR" sz="2800" dirty="0" smtClean="0"/>
              <a:t> da </a:t>
            </a:r>
            <a:r>
              <a:rPr lang="fr-FR" sz="2800" dirty="0" err="1" smtClean="0"/>
              <a:t>igualização</a:t>
            </a:r>
            <a:r>
              <a:rPr lang="fr-FR" sz="2800" dirty="0" smtClean="0"/>
              <a:t> do </a:t>
            </a:r>
            <a:r>
              <a:rPr lang="fr-FR" sz="2800" dirty="0" err="1" smtClean="0"/>
              <a:t>preço</a:t>
            </a:r>
            <a:r>
              <a:rPr lang="fr-FR" sz="2800" dirty="0" smtClean="0"/>
              <a:t> dos </a:t>
            </a:r>
            <a:r>
              <a:rPr lang="fr-FR" sz="2800" dirty="0" err="1" smtClean="0"/>
              <a:t>fatores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369786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4.5.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Teorema de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Stolper-Samuelson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427393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4.6.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Teorema de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Rybczynski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492200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4.7.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Equilíbrio internacional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0" y="549806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4.8.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procura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36512" y="607413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4.9.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/>
              <a:t>Reversibilidade</a:t>
            </a:r>
            <a:r>
              <a:rPr lang="fr-FR" sz="2800" dirty="0" smtClean="0"/>
              <a:t> </a:t>
            </a:r>
            <a:r>
              <a:rPr lang="fr-FR" sz="2800" dirty="0" err="1" smtClean="0"/>
              <a:t>nas</a:t>
            </a:r>
            <a:r>
              <a:rPr lang="fr-FR" sz="2800" dirty="0" smtClean="0"/>
              <a:t> </a:t>
            </a:r>
            <a:r>
              <a:rPr lang="fr-FR" sz="2800" dirty="0" err="1" smtClean="0"/>
              <a:t>intensidades</a:t>
            </a:r>
            <a:r>
              <a:rPr lang="fr-FR" sz="2800" dirty="0" smtClean="0"/>
              <a:t> </a:t>
            </a:r>
            <a:r>
              <a:rPr lang="fr-FR" sz="2800" dirty="0" err="1" smtClean="0"/>
              <a:t>fatoriais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4.13.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Explicações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para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Leontief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40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908720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Comentário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ângulo 27"/>
          <p:cNvSpPr/>
          <p:nvPr/>
        </p:nvSpPr>
        <p:spPr>
          <a:xfrm>
            <a:off x="0" y="1700808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Minhas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(1962)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utilizou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dados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1947 e 1951 para 	20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nos EUA e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Japão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concluído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havia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fatoriais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785" name="Rectangle 1"/>
          <p:cNvSpPr>
            <a:spLocks noChangeArrowheads="1"/>
          </p:cNvSpPr>
          <p:nvPr/>
        </p:nvSpPr>
        <p:spPr bwMode="auto">
          <a:xfrm>
            <a:off x="0" y="3414479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Outros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autores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utilizaram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outros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dados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chegaram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conclusões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diferentes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ou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seja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concluiram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que, na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prática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fatoriais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deve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significativa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4.13.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Explicações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para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Leontief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41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908720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Estrutura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tarifária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EUA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ângulo 27"/>
          <p:cNvSpPr/>
          <p:nvPr/>
        </p:nvSpPr>
        <p:spPr>
          <a:xfrm>
            <a:off x="0" y="1484784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 e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escassos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beneficia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prejudica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785" name="Rectangle 1"/>
          <p:cNvSpPr>
            <a:spLocks noChangeArrowheads="1"/>
          </p:cNvSpPr>
          <p:nvPr/>
        </p:nvSpPr>
        <p:spPr bwMode="auto">
          <a:xfrm>
            <a:off x="0" y="2996952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Nos EUA, o capital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deve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apoiar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livre e o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protecionismo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que tem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sustentação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empírica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9857" name="Rectangle 1"/>
          <p:cNvSpPr>
            <a:spLocks noChangeArrowheads="1"/>
          </p:cNvSpPr>
          <p:nvPr/>
        </p:nvSpPr>
        <p:spPr bwMode="auto">
          <a:xfrm>
            <a:off x="0" y="443711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As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indústrias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trabalho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intensivas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estão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mais 	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protegidas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que as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indústrias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capital-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intensivas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35496" y="5445804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sym typeface="Symbol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importações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capital-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porque 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produtos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têm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dificuldade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entrar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mercado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americano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4.13.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Explicações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para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Leontief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42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908720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Comentário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ângulo 27"/>
          <p:cNvSpPr/>
          <p:nvPr/>
        </p:nvSpPr>
        <p:spPr>
          <a:xfrm>
            <a:off x="0" y="1755973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 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1971, Baldwin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mostrou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retirasse o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efeito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das tarifas sobre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EUA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de Leontief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menos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evidente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785" name="Rectangle 1"/>
          <p:cNvSpPr>
            <a:spLocks noChangeArrowheads="1"/>
          </p:cNvSpPr>
          <p:nvPr/>
        </p:nvSpPr>
        <p:spPr bwMode="auto">
          <a:xfrm>
            <a:off x="0" y="3484165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sym typeface="Symbol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entanto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ele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eliminado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pelo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a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estrutura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tarifária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pode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único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factor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explicativo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4.13.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Explicações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para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Leontief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43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908720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homogeneidade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factor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ângulo 27"/>
          <p:cNvSpPr/>
          <p:nvPr/>
        </p:nvSpPr>
        <p:spPr>
          <a:xfrm>
            <a:off x="0" y="15567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	 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-Ohlin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considera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apenas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dois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produtivos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capital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785" name="Rectangle 1"/>
          <p:cNvSpPr>
            <a:spLocks noChangeArrowheads="1"/>
          </p:cNvSpPr>
          <p:nvPr/>
        </p:nvSpPr>
        <p:spPr bwMode="auto">
          <a:xfrm>
            <a:off x="0" y="2564904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entanto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homogéneo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pressupõe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-Ohlin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3953" name="Rectangle 1"/>
          <p:cNvSpPr>
            <a:spLocks noChangeArrowheads="1"/>
          </p:cNvSpPr>
          <p:nvPr/>
        </p:nvSpPr>
        <p:spPr bwMode="auto">
          <a:xfrm>
            <a:off x="1" y="3645024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Se 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trabalho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for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sub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dividido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categorias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	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conclui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-se: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0" y="465313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	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Os EUA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exportam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bens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intensivos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trabalho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	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muito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qualificado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0" y="574768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	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Os EUA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importam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bens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intensivos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		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trabalho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pouco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qualificado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4.13.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Explicações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para 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Leontief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44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1107321"/>
            <a:ext cx="91805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-Ohlin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deve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alargado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forma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incorporar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diversas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categorias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785" name="Rectangle 1"/>
          <p:cNvSpPr>
            <a:spLocks noChangeArrowheads="1"/>
          </p:cNvSpPr>
          <p:nvPr/>
        </p:nvSpPr>
        <p:spPr bwMode="auto">
          <a:xfrm>
            <a:off x="0" y="249289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Inclusão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terceiro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3953" name="Rectangle 1"/>
          <p:cNvSpPr>
            <a:spLocks noChangeArrowheads="1"/>
          </p:cNvSpPr>
          <p:nvPr/>
        </p:nvSpPr>
        <p:spPr bwMode="auto">
          <a:xfrm>
            <a:off x="1" y="314096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sym typeface="Symbol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importadores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embora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capital-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têm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outra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característica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recursos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naturais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0" y="465313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considerar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este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terceiro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	Leontief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aparece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atenuado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01" name="Rectangle 1"/>
          <p:cNvSpPr>
            <a:spLocks noChangeArrowheads="1"/>
          </p:cNvSpPr>
          <p:nvPr/>
        </p:nvSpPr>
        <p:spPr bwMode="auto">
          <a:xfrm>
            <a:off x="0" y="574768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Para os EUA, se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eliminarem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as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indústrias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intensivas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recursos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naturais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paradoxo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desaparece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4.14.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Outros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testes para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outros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45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1322764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cuidado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alunos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4.15. Testes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que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utilizam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outras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técnicas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46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 dirty="0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1322764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commodity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7025" name="Rectangle 1"/>
          <p:cNvSpPr>
            <a:spLocks noChangeArrowheads="1"/>
          </p:cNvSpPr>
          <p:nvPr/>
        </p:nvSpPr>
        <p:spPr bwMode="auto">
          <a:xfrm>
            <a:off x="0" y="2002686"/>
            <a:ext cx="68290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Técnica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utilizada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regressão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múltipla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7026" name="Rectangle 2"/>
          <p:cNvSpPr>
            <a:spLocks noChangeArrowheads="1"/>
          </p:cNvSpPr>
          <p:nvPr/>
        </p:nvSpPr>
        <p:spPr bwMode="auto">
          <a:xfrm>
            <a:off x="0" y="2651339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Variável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explicar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exportações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líquidas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(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exportações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importações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0" y="3789040"/>
            <a:ext cx="47790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 </a:t>
            </a:r>
            <a:r>
              <a:rPr lang="fr-FR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Variáveis</a:t>
            </a:r>
            <a:r>
              <a:rPr lang="fr-F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fr-FR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explicativas</a:t>
            </a:r>
            <a:r>
              <a:rPr lang="fr-F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: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1" y="4451539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	 Capital </a:t>
            </a:r>
            <a:r>
              <a:rPr lang="fr-FR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físico</a:t>
            </a:r>
            <a:r>
              <a:rPr lang="fr-F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fr-FR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utilizado</a:t>
            </a:r>
            <a:r>
              <a:rPr lang="fr-F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na </a:t>
            </a:r>
            <a:r>
              <a:rPr lang="fr-FR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produção</a:t>
            </a:r>
            <a:r>
              <a:rPr lang="fr-F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			(</a:t>
            </a:r>
            <a:r>
              <a:rPr lang="fr-FR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maquinaria</a:t>
            </a:r>
            <a:r>
              <a:rPr lang="fr-F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257029" name="Rectangle 5"/>
          <p:cNvSpPr>
            <a:spLocks noChangeArrowheads="1"/>
          </p:cNvSpPr>
          <p:nvPr/>
        </p:nvSpPr>
        <p:spPr bwMode="auto">
          <a:xfrm>
            <a:off x="0" y="5570076"/>
            <a:ext cx="79512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	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Capital humano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utilizado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produção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7030" name="Rectangle 6"/>
          <p:cNvSpPr>
            <a:spLocks noChangeArrowheads="1"/>
          </p:cNvSpPr>
          <p:nvPr/>
        </p:nvSpPr>
        <p:spPr bwMode="auto">
          <a:xfrm>
            <a:off x="0" y="6251158"/>
            <a:ext cx="37914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	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Emprego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4.15. Testes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que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utilizam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outras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técnicas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47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 dirty="0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1322764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7025" name="Rectangle 1"/>
          <p:cNvSpPr>
            <a:spLocks noChangeArrowheads="1"/>
          </p:cNvSpPr>
          <p:nvPr/>
        </p:nvSpPr>
        <p:spPr bwMode="auto">
          <a:xfrm>
            <a:off x="1" y="1917413"/>
            <a:ext cx="9143999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líquidas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aparecem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negativamente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correlacionadas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montante de 	capital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físico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utilizado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volume de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emprego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1" y="386104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líquidas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aparecem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positivamente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correlacionadas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capital humano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utilizado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indústrias</a:t>
            </a:r>
            <a:endParaRPr lang="fr-FR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0" name="Rectângulo 29"/>
          <p:cNvSpPr/>
          <p:nvPr/>
        </p:nvSpPr>
        <p:spPr>
          <a:xfrm>
            <a:off x="0" y="5397023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Comentário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EUA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devem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físico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geral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elas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deverão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 humano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4.15. Testes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que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utilizam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outras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técnicas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48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 dirty="0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1322764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"factor content"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7025" name="Rectangle 1"/>
          <p:cNvSpPr>
            <a:spLocks noChangeArrowheads="1"/>
          </p:cNvSpPr>
          <p:nvPr/>
        </p:nvSpPr>
        <p:spPr bwMode="auto">
          <a:xfrm>
            <a:off x="1" y="1988840"/>
            <a:ext cx="91439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Ideia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básica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revela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abundância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1" y="3196133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fr-FR" sz="2800" dirty="0" smtClean="0">
                <a:sym typeface="Symbol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exporta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determinado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então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ele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nesse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73" name="Rectangle 1"/>
          <p:cNvSpPr>
            <a:spLocks noChangeArrowheads="1"/>
          </p:cNvSpPr>
          <p:nvPr/>
        </p:nvSpPr>
        <p:spPr bwMode="auto">
          <a:xfrm>
            <a:off x="1" y="4955595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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Se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país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importa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bens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intensivos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num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determinado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fator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então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ele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é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relativamente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escasso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nesse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fator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smtClean="0">
                <a:latin typeface="Times New Roman" pitchFamily="18" charset="0"/>
                <a:cs typeface="Times New Roman" pitchFamily="18" charset="0"/>
              </a:rPr>
              <a:t>4.15. Testes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que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utilizam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outras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técnicas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49</a:t>
            </a:fld>
            <a:endParaRPr lang="pt-PT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2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29410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436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0461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52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248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0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524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862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 dirty="0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6512" y="1322764"/>
            <a:ext cx="918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Heckscher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-Ohli</a:t>
            </a:r>
            <a:r>
              <a:rPr lang="fr-FR" sz="2800" b="1" u="sng" dirty="0" smtClean="0"/>
              <a:t>n-</a:t>
            </a:r>
            <a:r>
              <a:rPr lang="fr-FR" sz="2800" b="1" u="sng" dirty="0" err="1" smtClean="0"/>
              <a:t>Vanek</a:t>
            </a:r>
            <a:endParaRPr lang="pt-PT" sz="2800" b="1" u="sng" dirty="0"/>
          </a:p>
        </p:txBody>
      </p:sp>
      <p:sp>
        <p:nvSpPr>
          <p:cNvPr id="257025" name="Rectangle 1"/>
          <p:cNvSpPr>
            <a:spLocks noChangeArrowheads="1"/>
          </p:cNvSpPr>
          <p:nvPr/>
        </p:nvSpPr>
        <p:spPr bwMode="auto">
          <a:xfrm>
            <a:off x="1" y="1988840"/>
            <a:ext cx="91439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abundância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fatorial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revelada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através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conteúdo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seu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externo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3190853" y="44624"/>
            <a:ext cx="27622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Conteúdo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34818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4.13.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Explicações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Leontief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512" y="420192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4.14.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Outros testes para outros países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6512" y="492200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4.15.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Testes que utilizam outras técnicas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5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35496" y="90872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4.10.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Existência de monopólio no mercado do bem de exportação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35496" y="211369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4.11.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/>
              <a:t>Imobilidade de </a:t>
            </a:r>
            <a:r>
              <a:rPr lang="pt-PT" sz="2800" dirty="0" smtClean="0"/>
              <a:t>fatores </a:t>
            </a:r>
            <a:r>
              <a:rPr lang="pt-PT" sz="2800" dirty="0" smtClean="0"/>
              <a:t>entre indústrias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0" y="276176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4.12.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paradoxo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Leontief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4.1. Hipóteses 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do modelo de 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Heckscher-Ohlin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62068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(capital – K -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512" y="1124744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(A e B):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B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2060848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física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abundância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considerando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(A e B) e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(K e L),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é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K,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B,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dispõe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	mais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K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L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6</a:t>
            </a:fld>
            <a:endParaRPr lang="pt-PT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3991704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económica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abundância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relativa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considerando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(A e B) e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(K e L),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abundante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K,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B, se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K (r/w) é mais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baixo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A: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(r/w)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(r/w)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4.1. Hipóteses 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do modelo de 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Heckscher-Ohlin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512" y="83671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Nota 1: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1412776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sym typeface="Symbol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física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só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entra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linha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conta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oferta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7</a:t>
            </a:fld>
            <a:endParaRPr lang="pt-PT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242088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económica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entra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linha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conta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	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oferta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procura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41" name="Rectangle 1"/>
          <p:cNvSpPr>
            <a:spLocks noChangeArrowheads="1"/>
          </p:cNvSpPr>
          <p:nvPr/>
        </p:nvSpPr>
        <p:spPr bwMode="auto">
          <a:xfrm>
            <a:off x="1" y="342900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Nota 2: No </a:t>
            </a: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modelo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base de  </a:t>
            </a: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Heckscher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-Ohlin as </a:t>
            </a: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duas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definições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produzem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os </a:t>
            </a: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mesmos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resultados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porque</a:t>
            </a:r>
            <a:endParaRPr kumimoji="0" lang="fr-FR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443711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tecnologias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idênticas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nos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-36512" y="4941168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gostos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consumidores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idênticos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nos dois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há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reversão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da procura, ou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seja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há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preferência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pelo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onde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detém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comparativa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4.1. Hipóteses 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do modelo de 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Heckscher-Ohlin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512" y="1322765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(X e Y):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X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Y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capital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8</a:t>
            </a:fld>
            <a:endParaRPr lang="pt-PT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2841898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intensidade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fatorial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considerando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dois 	bens (X e Y) e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(K e L),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diz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-se 	que X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K,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Y, se a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X exige mais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K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L, ou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seja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(K/L)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&gt; (K/L)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pt-PT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4.1. Hipóteses 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do modelo de 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Heckscher-Ohlin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512" y="153820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Ausência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reversibilidade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factoriais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9</a:t>
            </a:fld>
            <a:endParaRPr lang="pt-PT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2841899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irreversibilidade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intensidades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fatoriais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para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determinada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então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ele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é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intensivo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nesse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qualquer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seja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ou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seja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/Lx &lt; Ky/Ly para (W/r)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então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/Lx &lt; Ky/Ly,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(W/r)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1137</TotalTime>
  <Words>2359</Words>
  <Application>Microsoft Office PowerPoint</Application>
  <PresentationFormat>Apresentação no Ecrã (4:3)</PresentationFormat>
  <Paragraphs>497</Paragraphs>
  <Slides>49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49</vt:i4>
      </vt:variant>
    </vt:vector>
  </HeadingPairs>
  <TitlesOfParts>
    <vt:vector size="50" baseType="lpstr">
      <vt:lpstr>Fluxo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  <vt:lpstr>Diapositivo 20</vt:lpstr>
      <vt:lpstr>Diapositivo 21</vt:lpstr>
      <vt:lpstr>Diapositivo 22</vt:lpstr>
      <vt:lpstr>Diapositivo 23</vt:lpstr>
      <vt:lpstr>Diapositivo 24</vt:lpstr>
      <vt:lpstr>Diapositivo 25</vt:lpstr>
      <vt:lpstr>Diapositivo 26</vt:lpstr>
      <vt:lpstr>Diapositivo 27</vt:lpstr>
      <vt:lpstr>Diapositivo 28</vt:lpstr>
      <vt:lpstr>Diapositivo 29</vt:lpstr>
      <vt:lpstr>Diapositivo 30</vt:lpstr>
      <vt:lpstr>Diapositivo 31</vt:lpstr>
      <vt:lpstr>Diapositivo 32</vt:lpstr>
      <vt:lpstr>Diapositivo 33</vt:lpstr>
      <vt:lpstr>Diapositivo 34</vt:lpstr>
      <vt:lpstr>Diapositivo 35</vt:lpstr>
      <vt:lpstr>Diapositivo 36</vt:lpstr>
      <vt:lpstr>Diapositivo 37</vt:lpstr>
      <vt:lpstr>Diapositivo 38</vt:lpstr>
      <vt:lpstr>Diapositivo 39</vt:lpstr>
      <vt:lpstr>Diapositivo 40</vt:lpstr>
      <vt:lpstr>Diapositivo 41</vt:lpstr>
      <vt:lpstr>Diapositivo 42</vt:lpstr>
      <vt:lpstr>Diapositivo 43</vt:lpstr>
      <vt:lpstr>Diapositivo 44</vt:lpstr>
      <vt:lpstr>Diapositivo 45</vt:lpstr>
      <vt:lpstr>Diapositivo 46</vt:lpstr>
      <vt:lpstr>Diapositivo 47</vt:lpstr>
      <vt:lpstr>Diapositivo 48</vt:lpstr>
      <vt:lpstr>Diapositivo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Vítor</dc:creator>
  <cp:lastModifiedBy>Vítor</cp:lastModifiedBy>
  <cp:revision>225</cp:revision>
  <dcterms:created xsi:type="dcterms:W3CDTF">2015-06-22T19:08:08Z</dcterms:created>
  <dcterms:modified xsi:type="dcterms:W3CDTF">2015-07-24T16:30:07Z</dcterms:modified>
</cp:coreProperties>
</file>