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56" r:id="rId2"/>
    <p:sldId id="257" r:id="rId3"/>
    <p:sldId id="261" r:id="rId4"/>
    <p:sldId id="259" r:id="rId5"/>
    <p:sldId id="29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9802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13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4724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4595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4. A vantagem comparativa num modelo com tecnologias idênticas mas diferenças na dotação de </a:t>
            </a:r>
            <a:r>
              <a:rPr lang="pt-PT" sz="4000" dirty="0" smtClean="0"/>
              <a:t>fatores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12" name="Line 24"/>
          <p:cNvSpPr>
            <a:spLocks noChangeShapeType="1"/>
          </p:cNvSpPr>
          <p:nvPr/>
        </p:nvSpPr>
        <p:spPr bwMode="auto">
          <a:xfrm flipV="1">
            <a:off x="2240706" y="3986634"/>
            <a:ext cx="3292475" cy="109855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3140150" y="3429000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B’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2708101" y="3298379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3491880" y="423448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217123" name="Line 35"/>
          <p:cNvSpPr>
            <a:spLocks noChangeShapeType="1"/>
          </p:cNvSpPr>
          <p:nvPr/>
        </p:nvSpPr>
        <p:spPr bwMode="auto">
          <a:xfrm flipV="1">
            <a:off x="2240706" y="2132856"/>
            <a:ext cx="0" cy="292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22" name="Line 34"/>
          <p:cNvSpPr>
            <a:spLocks noChangeShapeType="1"/>
          </p:cNvSpPr>
          <p:nvPr/>
        </p:nvSpPr>
        <p:spPr bwMode="auto">
          <a:xfrm>
            <a:off x="2240706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21" name="Line 33"/>
          <p:cNvSpPr>
            <a:spLocks noChangeShapeType="1"/>
          </p:cNvSpPr>
          <p:nvPr/>
        </p:nvSpPr>
        <p:spPr bwMode="auto">
          <a:xfrm>
            <a:off x="2240706" y="2924944"/>
            <a:ext cx="1920875" cy="21018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>
              <a:solidFill>
                <a:srgbClr val="FFFF66"/>
              </a:solidFill>
            </a:endParaRPr>
          </a:p>
        </p:txBody>
      </p:sp>
      <p:sp>
        <p:nvSpPr>
          <p:cNvPr id="217120" name="Arc 32"/>
          <p:cNvSpPr>
            <a:spLocks/>
          </p:cNvSpPr>
          <p:nvPr/>
        </p:nvSpPr>
        <p:spPr bwMode="auto">
          <a:xfrm flipH="1" flipV="1">
            <a:off x="2472011" y="2852936"/>
            <a:ext cx="731837" cy="731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9" name="Arc 31"/>
          <p:cNvSpPr>
            <a:spLocks/>
          </p:cNvSpPr>
          <p:nvPr/>
        </p:nvSpPr>
        <p:spPr bwMode="auto">
          <a:xfrm flipH="1" flipV="1">
            <a:off x="3336107" y="3849291"/>
            <a:ext cx="731837" cy="7318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8" name="Line 30"/>
          <p:cNvSpPr>
            <a:spLocks noChangeShapeType="1"/>
          </p:cNvSpPr>
          <p:nvPr/>
        </p:nvSpPr>
        <p:spPr bwMode="auto">
          <a:xfrm>
            <a:off x="2240706" y="3933056"/>
            <a:ext cx="2835275" cy="1098550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7" name="Line 29"/>
          <p:cNvSpPr>
            <a:spLocks noChangeShapeType="1"/>
          </p:cNvSpPr>
          <p:nvPr/>
        </p:nvSpPr>
        <p:spPr bwMode="auto">
          <a:xfrm>
            <a:off x="2240706" y="3268141"/>
            <a:ext cx="2835275" cy="10969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6" name="Line 28"/>
          <p:cNvSpPr>
            <a:spLocks noChangeShapeType="1"/>
          </p:cNvSpPr>
          <p:nvPr/>
        </p:nvSpPr>
        <p:spPr bwMode="auto">
          <a:xfrm flipH="1">
            <a:off x="4709269" y="4365104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5" name="Arc 27"/>
          <p:cNvSpPr>
            <a:spLocks/>
          </p:cNvSpPr>
          <p:nvPr/>
        </p:nvSpPr>
        <p:spPr bwMode="auto">
          <a:xfrm flipH="1">
            <a:off x="4839965" y="427302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4" name="Arc 26"/>
          <p:cNvSpPr>
            <a:spLocks/>
          </p:cNvSpPr>
          <p:nvPr/>
        </p:nvSpPr>
        <p:spPr bwMode="auto">
          <a:xfrm flipH="1">
            <a:off x="4709269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3" name="Arc 25"/>
          <p:cNvSpPr>
            <a:spLocks/>
          </p:cNvSpPr>
          <p:nvPr/>
        </p:nvSpPr>
        <p:spPr bwMode="auto">
          <a:xfrm flipH="1">
            <a:off x="3977431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1" name="Line 23"/>
          <p:cNvSpPr>
            <a:spLocks noChangeShapeType="1"/>
          </p:cNvSpPr>
          <p:nvPr/>
        </p:nvSpPr>
        <p:spPr bwMode="auto">
          <a:xfrm flipV="1">
            <a:off x="2240706" y="3419450"/>
            <a:ext cx="2925763" cy="164623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10" name="Line 22"/>
          <p:cNvSpPr>
            <a:spLocks noChangeShapeType="1"/>
          </p:cNvSpPr>
          <p:nvPr/>
        </p:nvSpPr>
        <p:spPr bwMode="auto">
          <a:xfrm flipV="1">
            <a:off x="2240706" y="2636912"/>
            <a:ext cx="1096963" cy="2468563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09" name="Line 21"/>
          <p:cNvSpPr>
            <a:spLocks noChangeShapeType="1"/>
          </p:cNvSpPr>
          <p:nvPr/>
        </p:nvSpPr>
        <p:spPr bwMode="auto">
          <a:xfrm flipV="1">
            <a:off x="2240706" y="2636912"/>
            <a:ext cx="639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17108" name="Text Box 20"/>
          <p:cNvSpPr txBox="1">
            <a:spLocks noChangeArrowheads="1"/>
          </p:cNvSpPr>
          <p:nvPr/>
        </p:nvSpPr>
        <p:spPr bwMode="auto">
          <a:xfrm>
            <a:off x="3707904" y="4437112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7" name="Text Box 19"/>
          <p:cNvSpPr txBox="1">
            <a:spLocks noChangeArrowheads="1"/>
          </p:cNvSpPr>
          <p:nvPr/>
        </p:nvSpPr>
        <p:spPr bwMode="auto">
          <a:xfrm>
            <a:off x="3337669" y="4234483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2852117" y="3429000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2564086" y="3284984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3356173" y="3717032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2267744" y="2564904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3860229" y="4450506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1664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1979712" y="495456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4801344" y="4522514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47092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3794869" y="5170587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5136306" y="3356992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/Lx)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5496346" y="397983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Kx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/Lx)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2605831" y="2322487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3337669" y="2425675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089" name="Text Box 1"/>
          <p:cNvSpPr txBox="1">
            <a:spLocks noChangeArrowheads="1"/>
          </p:cNvSpPr>
          <p:nvPr/>
        </p:nvSpPr>
        <p:spPr bwMode="auto">
          <a:xfrm>
            <a:off x="1966069" y="191683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2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17144" name="Rectangle 5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constantes à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3297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777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3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interna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12991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47059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entraves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4737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Intensidade Factorial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3174344"/>
          <a:ext cx="9144000" cy="1766824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4 unidades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8 unidades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1124744"/>
          <a:ext cx="9144000" cy="113588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1ª </a:t>
            </a:r>
            <a:r>
              <a:rPr kumimoji="0" lang="fr-FR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situação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50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Trabalho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Capital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5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513977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 = 2x5 + 6x10 = 70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4x5 + 8x10 = 100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70/100 = 0,7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0" y="1124744"/>
          <a:ext cx="9144000" cy="113588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Capital (K)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Trabalho (L)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K/L</a:t>
                      </a:r>
                      <a:endParaRPr lang="pt-PT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X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Kx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/Lx = 1/3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Bem</a:t>
                      </a: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 Y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fr-FR" sz="1800" dirty="0" err="1">
                          <a:latin typeface="Times New Roman"/>
                          <a:ea typeface="Times New Roman"/>
                        </a:rPr>
                        <a:t>unidades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Ky/Ly = 1/2</a:t>
                      </a:r>
                      <a:endParaRPr lang="pt-PT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ª </a:t>
            </a:r>
            <a:r>
              <a:rPr kumimoji="0" lang="fr-FR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situação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969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5550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Trabalho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pt-PT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Capital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513977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 = 2x10 + 6x10 = 80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4x10 + 8x10 = 120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u.m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80/120 = 0,67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entre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[(W/r)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10/10 = 1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10/5 = 2] fez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(X) [(Px/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0,67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0,7]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70892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07707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associada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vice-versa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54283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Corolário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acontece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vice-versa</a:t>
            </a:r>
            <a:r>
              <a:rPr lang="fr-FR" sz="2800" dirty="0" smtClean="0"/>
              <a:t> 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Cada país tem vantagem comparativa no bem intensivo no fator relativamente abundante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V="1">
            <a:off x="2850307" y="242756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2850307" y="5163864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2" name="Arc 10"/>
          <p:cNvSpPr>
            <a:spLocks/>
          </p:cNvSpPr>
          <p:nvPr/>
        </p:nvSpPr>
        <p:spPr bwMode="auto">
          <a:xfrm flipV="1">
            <a:off x="3307507" y="2738933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2850307" y="3320330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>
            <a:off x="5228382" y="332033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>
            <a:off x="2850307" y="4227760"/>
            <a:ext cx="17383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8" name="Line 6"/>
          <p:cNvSpPr>
            <a:spLocks noChangeShapeType="1"/>
          </p:cNvSpPr>
          <p:nvPr/>
        </p:nvSpPr>
        <p:spPr bwMode="auto">
          <a:xfrm>
            <a:off x="4588619" y="4249464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4211960" y="523078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627784" y="508677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2302619" y="319809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4466382" y="415066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3233" name="Text Box 1"/>
          <p:cNvSpPr txBox="1">
            <a:spLocks noChangeArrowheads="1"/>
          </p:cNvSpPr>
          <p:nvPr/>
        </p:nvSpPr>
        <p:spPr bwMode="auto">
          <a:xfrm>
            <a:off x="5045819" y="321456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2" name="Text Box 20"/>
          <p:cNvSpPr txBox="1">
            <a:spLocks noChangeArrowheads="1"/>
          </p:cNvSpPr>
          <p:nvPr/>
        </p:nvSpPr>
        <p:spPr bwMode="auto">
          <a:xfrm>
            <a:off x="4920282" y="5235872"/>
            <a:ext cx="73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(Px/Py)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3" name="Text Box 21"/>
          <p:cNvSpPr txBox="1">
            <a:spLocks noChangeArrowheads="1"/>
          </p:cNvSpPr>
          <p:nvPr/>
        </p:nvSpPr>
        <p:spPr bwMode="auto">
          <a:xfrm>
            <a:off x="5568354" y="5235872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Px/Py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4" name="Text Box 22"/>
          <p:cNvSpPr txBox="1">
            <a:spLocks noChangeArrowheads="1"/>
          </p:cNvSpPr>
          <p:nvPr/>
        </p:nvSpPr>
        <p:spPr bwMode="auto">
          <a:xfrm>
            <a:off x="2255986" y="407865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(W/r)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255" name="Text Box 23"/>
          <p:cNvSpPr txBox="1">
            <a:spLocks noChangeArrowheads="1"/>
          </p:cNvSpPr>
          <p:nvPr/>
        </p:nvSpPr>
        <p:spPr bwMode="auto">
          <a:xfrm>
            <a:off x="2329582" y="2420888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55172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v.c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22209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da igualização do preço dos fatores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1556792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a)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cumprem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b)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leva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c)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leva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incompleta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Então o comércio de bens conduz à igualização dos preços relativos e absolutos dos fatores produtivos, a nível internacional.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6426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/>
              <a:t> é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substituto</a:t>
            </a:r>
            <a:r>
              <a:rPr lang="fr-FR" sz="2800" dirty="0" smtClean="0"/>
              <a:t> da </a:t>
            </a:r>
            <a:r>
              <a:rPr lang="fr-FR" sz="2800" dirty="0" err="1" smtClean="0"/>
              <a:t>mobilidade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</a:t>
            </a:r>
            <a:r>
              <a:rPr lang="fr-FR" sz="2800" dirty="0" err="1" smtClean="0"/>
              <a:t>fatores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273334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(Px/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(W/r)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dos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/>
          </a:p>
        </p:txBody>
      </p:sp>
      <p:sp>
        <p:nvSpPr>
          <p:cNvPr id="226325" name="Line 21"/>
          <p:cNvSpPr>
            <a:spLocks noChangeShapeType="1"/>
          </p:cNvSpPr>
          <p:nvPr/>
        </p:nvSpPr>
        <p:spPr bwMode="auto">
          <a:xfrm flipV="1">
            <a:off x="2912592" y="1196752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4" name="Line 20"/>
          <p:cNvSpPr>
            <a:spLocks noChangeShapeType="1"/>
          </p:cNvSpPr>
          <p:nvPr/>
        </p:nvSpPr>
        <p:spPr bwMode="auto">
          <a:xfrm>
            <a:off x="2912592" y="3933056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3" name="Arc 19"/>
          <p:cNvSpPr>
            <a:spLocks/>
          </p:cNvSpPr>
          <p:nvPr/>
        </p:nvSpPr>
        <p:spPr bwMode="auto">
          <a:xfrm flipV="1">
            <a:off x="3369792" y="1556792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2" name="Line 18"/>
          <p:cNvSpPr>
            <a:spLocks noChangeShapeType="1"/>
          </p:cNvSpPr>
          <p:nvPr/>
        </p:nvSpPr>
        <p:spPr bwMode="auto">
          <a:xfrm>
            <a:off x="2912592" y="2119808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1" name="Line 17"/>
          <p:cNvSpPr>
            <a:spLocks noChangeShapeType="1"/>
          </p:cNvSpPr>
          <p:nvPr/>
        </p:nvSpPr>
        <p:spPr bwMode="auto">
          <a:xfrm>
            <a:off x="5290667" y="2119808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20" name="Line 16"/>
          <p:cNvSpPr>
            <a:spLocks noChangeShapeType="1"/>
          </p:cNvSpPr>
          <p:nvPr/>
        </p:nvSpPr>
        <p:spPr bwMode="auto">
          <a:xfrm>
            <a:off x="2912592" y="2602408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>
            <a:off x="5016029" y="2602408"/>
            <a:ext cx="0" cy="12779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4499992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2627784" y="3783955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2364904" y="198884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2912592" y="3068960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>
            <a:off x="4558829" y="3038723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1907704" y="2487811"/>
            <a:ext cx="1006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3923928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>
            <a:off x="4741392" y="3653333"/>
            <a:ext cx="274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 flipH="1">
            <a:off x="5016029" y="3653333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V="1">
            <a:off x="3004667" y="2694483"/>
            <a:ext cx="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3004667" y="2213471"/>
            <a:ext cx="0" cy="366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5108104" y="2008683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4833467" y="248810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05" name="Text Box 1"/>
          <p:cNvSpPr txBox="1">
            <a:spLocks noChangeArrowheads="1"/>
          </p:cNvSpPr>
          <p:nvPr/>
        </p:nvSpPr>
        <p:spPr bwMode="auto">
          <a:xfrm>
            <a:off x="4355976" y="2924944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6" name="Text Box 32"/>
          <p:cNvSpPr txBox="1">
            <a:spLocks noChangeArrowheads="1"/>
          </p:cNvSpPr>
          <p:nvPr/>
        </p:nvSpPr>
        <p:spPr bwMode="auto">
          <a:xfrm>
            <a:off x="5136306" y="399997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pt-P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Py</a:t>
            </a: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7" name="Text Box 33"/>
          <p:cNvSpPr txBox="1">
            <a:spLocks noChangeArrowheads="1"/>
          </p:cNvSpPr>
          <p:nvPr/>
        </p:nvSpPr>
        <p:spPr bwMode="auto">
          <a:xfrm>
            <a:off x="5712371" y="4005064"/>
            <a:ext cx="73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Px/Py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2255986" y="2852936"/>
            <a:ext cx="73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(W/r)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9" name="Text Box 35"/>
          <p:cNvSpPr txBox="1">
            <a:spLocks noChangeArrowheads="1"/>
          </p:cNvSpPr>
          <p:nvPr/>
        </p:nvSpPr>
        <p:spPr bwMode="auto">
          <a:xfrm>
            <a:off x="2401590" y="1124744"/>
            <a:ext cx="73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Stolper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-Samuelson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486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Stolper-Samuelson</a:t>
            </a:r>
            <a:endParaRPr lang="pt-PT" sz="28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966207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nominal e 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usado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reduz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remuneração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nominal e real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 flipV="1">
            <a:off x="2987650" y="3278088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2987650" y="602128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8" name="Arc 16"/>
          <p:cNvSpPr>
            <a:spLocks/>
          </p:cNvSpPr>
          <p:nvPr/>
        </p:nvSpPr>
        <p:spPr bwMode="auto">
          <a:xfrm flipV="1">
            <a:off x="3444850" y="3617218"/>
            <a:ext cx="2011362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91"/>
              <a:gd name="T1" fmla="*/ 0 h 21600"/>
              <a:gd name="T2" fmla="*/ 21591 w 21591"/>
              <a:gd name="T3" fmla="*/ 20975 h 21600"/>
              <a:gd name="T4" fmla="*/ 0 w 215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1" h="21600" fill="none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</a:path>
              <a:path w="21591" h="21600" stroke="0" extrusionOk="0">
                <a:moveTo>
                  <a:pt x="-1" y="0"/>
                </a:moveTo>
                <a:cubicBezTo>
                  <a:pt x="11685" y="0"/>
                  <a:pt x="21252" y="9293"/>
                  <a:pt x="21590" y="20975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2987650" y="4096643"/>
            <a:ext cx="23780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5365725" y="4096643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2987650" y="5085184"/>
            <a:ext cx="17383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4" name="Line 12"/>
          <p:cNvSpPr>
            <a:spLocks noChangeShapeType="1"/>
          </p:cNvSpPr>
          <p:nvPr/>
        </p:nvSpPr>
        <p:spPr bwMode="auto">
          <a:xfrm>
            <a:off x="4725962" y="5106888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451325" y="6088211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699792" y="5872187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2439962" y="397440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530450" y="3207891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439962" y="500809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5091087" y="608821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784378" y="608821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4816450" y="5587306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 flipV="1">
            <a:off x="3170212" y="4147443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5273650" y="3999979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8353" name="Text Box 1"/>
          <p:cNvSpPr txBox="1">
            <a:spLocks noChangeArrowheads="1"/>
          </p:cNvSpPr>
          <p:nvPr/>
        </p:nvSpPr>
        <p:spPr bwMode="auto">
          <a:xfrm>
            <a:off x="4572000" y="5008091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-36512" y="62901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661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Compreender a importância da diferença nas  dotações relativas de fatores dos países na determinação do padrão de especialização</a:t>
            </a: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13" name="Rectângulo 12"/>
          <p:cNvSpPr/>
          <p:nvPr/>
        </p:nvSpPr>
        <p:spPr>
          <a:xfrm>
            <a:off x="0" y="26189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Estudar os efeitos sobre alguns resultados do modelo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derivados da alteração de algumas hipóteses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0" y="405906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•Apresentar o paradoxo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Leontief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 discutir algumas das suas explicações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3922117" y="4952454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4653954" y="501317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PT" sz="2800" u="sng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u="sng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110790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bens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mantém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"/>
          <p:cNvSpPr>
            <a:spLocks noChangeArrowheads="1"/>
          </p:cNvSpPr>
          <p:nvPr/>
        </p:nvSpPr>
        <p:spPr bwMode="auto">
          <a:xfrm>
            <a:off x="-36512" y="25649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dotação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factor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98" name="Line 22"/>
          <p:cNvSpPr>
            <a:spLocks noChangeShapeType="1"/>
          </p:cNvSpPr>
          <p:nvPr/>
        </p:nvSpPr>
        <p:spPr bwMode="auto">
          <a:xfrm flipV="1">
            <a:off x="3007717" y="3212976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7" name="Line 21"/>
          <p:cNvSpPr>
            <a:spLocks noChangeShapeType="1"/>
          </p:cNvSpPr>
          <p:nvPr/>
        </p:nvSpPr>
        <p:spPr bwMode="auto">
          <a:xfrm>
            <a:off x="3007717" y="594928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6" name="Arc 20"/>
          <p:cNvSpPr>
            <a:spLocks/>
          </p:cNvSpPr>
          <p:nvPr/>
        </p:nvSpPr>
        <p:spPr bwMode="auto">
          <a:xfrm>
            <a:off x="3007717" y="4587329"/>
            <a:ext cx="1279525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5" name="Line 19"/>
          <p:cNvSpPr>
            <a:spLocks noChangeShapeType="1"/>
          </p:cNvSpPr>
          <p:nvPr/>
        </p:nvSpPr>
        <p:spPr bwMode="auto">
          <a:xfrm>
            <a:off x="3190279" y="3933056"/>
            <a:ext cx="1463675" cy="2011363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4" name="Line 18"/>
          <p:cNvSpPr>
            <a:spLocks noChangeShapeType="1"/>
          </p:cNvSpPr>
          <p:nvPr/>
        </p:nvSpPr>
        <p:spPr bwMode="auto">
          <a:xfrm>
            <a:off x="3739554" y="3865909"/>
            <a:ext cx="1463675" cy="201136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3" name="Arc 17"/>
          <p:cNvSpPr>
            <a:spLocks/>
          </p:cNvSpPr>
          <p:nvPr/>
        </p:nvSpPr>
        <p:spPr bwMode="auto">
          <a:xfrm>
            <a:off x="3007717" y="4413597"/>
            <a:ext cx="1920875" cy="1463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2" name="Line 16"/>
          <p:cNvSpPr>
            <a:spLocks noChangeShapeType="1"/>
          </p:cNvSpPr>
          <p:nvPr/>
        </p:nvSpPr>
        <p:spPr bwMode="auto">
          <a:xfrm flipH="1">
            <a:off x="3007717" y="5068341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1" name="Line 15"/>
          <p:cNvSpPr>
            <a:spLocks noChangeShapeType="1"/>
          </p:cNvSpPr>
          <p:nvPr/>
        </p:nvSpPr>
        <p:spPr bwMode="auto">
          <a:xfrm flipH="1">
            <a:off x="3007717" y="5158829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90" name="Line 14"/>
          <p:cNvSpPr>
            <a:spLocks noChangeShapeType="1"/>
          </p:cNvSpPr>
          <p:nvPr/>
        </p:nvSpPr>
        <p:spPr bwMode="auto">
          <a:xfrm flipH="1">
            <a:off x="3995936" y="5068341"/>
            <a:ext cx="18256" cy="88093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89" name="Line 13"/>
          <p:cNvSpPr>
            <a:spLocks noChangeShapeType="1"/>
          </p:cNvSpPr>
          <p:nvPr/>
        </p:nvSpPr>
        <p:spPr bwMode="auto">
          <a:xfrm flipH="1">
            <a:off x="4644008" y="5158829"/>
            <a:ext cx="9946" cy="79045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4014192" y="495456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5568354" y="60346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733079" y="573032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2733079" y="321572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3831629" y="60346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733079" y="5098578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4560243" y="60346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561879" y="501317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2760043" y="4869160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</a:t>
            </a:r>
            <a:r>
              <a:rPr kumimoji="0" lang="pt-PT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8256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96" name="Line 96"/>
          <p:cNvSpPr>
            <a:spLocks noChangeShapeType="1"/>
          </p:cNvSpPr>
          <p:nvPr/>
        </p:nvSpPr>
        <p:spPr bwMode="auto">
          <a:xfrm flipV="1">
            <a:off x="3074640" y="2996952"/>
            <a:ext cx="0" cy="2101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5" name="Line 95"/>
          <p:cNvSpPr>
            <a:spLocks noChangeShapeType="1"/>
          </p:cNvSpPr>
          <p:nvPr/>
        </p:nvSpPr>
        <p:spPr bwMode="auto">
          <a:xfrm>
            <a:off x="3074640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4" name="Arc 94"/>
          <p:cNvSpPr>
            <a:spLocks/>
          </p:cNvSpPr>
          <p:nvPr/>
        </p:nvSpPr>
        <p:spPr bwMode="auto">
          <a:xfrm>
            <a:off x="3074640" y="3452341"/>
            <a:ext cx="914400" cy="1646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3" name="Arc 93"/>
          <p:cNvSpPr>
            <a:spLocks/>
          </p:cNvSpPr>
          <p:nvPr/>
        </p:nvSpPr>
        <p:spPr bwMode="auto">
          <a:xfrm>
            <a:off x="3074640" y="4170784"/>
            <a:ext cx="19208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2" name="Arc 92"/>
          <p:cNvSpPr>
            <a:spLocks/>
          </p:cNvSpPr>
          <p:nvPr/>
        </p:nvSpPr>
        <p:spPr bwMode="auto">
          <a:xfrm rot="-511929" flipH="1" flipV="1">
            <a:off x="3531840" y="3110474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1" name="Line 91"/>
          <p:cNvSpPr>
            <a:spLocks noChangeShapeType="1"/>
          </p:cNvSpPr>
          <p:nvPr/>
        </p:nvSpPr>
        <p:spPr bwMode="auto">
          <a:xfrm>
            <a:off x="3257203" y="3284984"/>
            <a:ext cx="1371600" cy="1828800"/>
          </a:xfrm>
          <a:prstGeom prst="line">
            <a:avLst/>
          </a:prstGeom>
          <a:noFill/>
          <a:ln w="9525">
            <a:solidFill>
              <a:srgbClr val="FFFF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0" name="Line 90"/>
          <p:cNvSpPr>
            <a:spLocks noChangeShapeType="1"/>
          </p:cNvSpPr>
          <p:nvPr/>
        </p:nvSpPr>
        <p:spPr bwMode="auto">
          <a:xfrm>
            <a:off x="3439765" y="3988222"/>
            <a:ext cx="2470150" cy="1096962"/>
          </a:xfrm>
          <a:prstGeom prst="line">
            <a:avLst/>
          </a:prstGeom>
          <a:noFill/>
          <a:ln w="9525">
            <a:solidFill>
              <a:srgbClr val="FFFF6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9" name="Text Box 89"/>
          <p:cNvSpPr txBox="1">
            <a:spLocks noChangeArrowheads="1"/>
          </p:cNvSpPr>
          <p:nvPr/>
        </p:nvSpPr>
        <p:spPr bwMode="auto">
          <a:xfrm>
            <a:off x="3696146" y="373042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8" name="Text Box 88"/>
          <p:cNvSpPr txBox="1">
            <a:spLocks noChangeArrowheads="1"/>
          </p:cNvSpPr>
          <p:nvPr/>
        </p:nvSpPr>
        <p:spPr bwMode="auto">
          <a:xfrm>
            <a:off x="4416227" y="42344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7" name="Text Box 87"/>
          <p:cNvSpPr txBox="1">
            <a:spLocks noChangeArrowheads="1"/>
          </p:cNvSpPr>
          <p:nvPr/>
        </p:nvSpPr>
        <p:spPr bwMode="auto">
          <a:xfrm>
            <a:off x="3074640" y="3933354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6" name="Text Box 86"/>
          <p:cNvSpPr txBox="1">
            <a:spLocks noChangeArrowheads="1"/>
          </p:cNvSpPr>
          <p:nvPr/>
        </p:nvSpPr>
        <p:spPr bwMode="auto">
          <a:xfrm>
            <a:off x="3989040" y="468741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5" name="Arc 85"/>
          <p:cNvSpPr>
            <a:spLocks/>
          </p:cNvSpPr>
          <p:nvPr/>
        </p:nvSpPr>
        <p:spPr bwMode="auto">
          <a:xfrm flipH="1">
            <a:off x="5543203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4" name="Arc 84"/>
          <p:cNvSpPr>
            <a:spLocks/>
          </p:cNvSpPr>
          <p:nvPr/>
        </p:nvSpPr>
        <p:spPr bwMode="auto">
          <a:xfrm flipH="1">
            <a:off x="4446240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3" name="Text Box 83"/>
          <p:cNvSpPr txBox="1">
            <a:spLocks noChangeArrowheads="1"/>
          </p:cNvSpPr>
          <p:nvPr/>
        </p:nvSpPr>
        <p:spPr bwMode="auto">
          <a:xfrm>
            <a:off x="4263678" y="517058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2" name="Text Box 82"/>
          <p:cNvSpPr txBox="1">
            <a:spLocks noChangeArrowheads="1"/>
          </p:cNvSpPr>
          <p:nvPr/>
        </p:nvSpPr>
        <p:spPr bwMode="auto">
          <a:xfrm>
            <a:off x="5496346" y="5170587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1" name="Text Box 81"/>
          <p:cNvSpPr txBox="1">
            <a:spLocks noChangeArrowheads="1"/>
          </p:cNvSpPr>
          <p:nvPr/>
        </p:nvSpPr>
        <p:spPr bwMode="auto">
          <a:xfrm>
            <a:off x="2800003" y="299831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0" name="Text Box 80"/>
          <p:cNvSpPr txBox="1">
            <a:spLocks noChangeArrowheads="1"/>
          </p:cNvSpPr>
          <p:nvPr/>
        </p:nvSpPr>
        <p:spPr bwMode="auto">
          <a:xfrm>
            <a:off x="6072411" y="5157192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9" name="Text Box 79"/>
          <p:cNvSpPr txBox="1">
            <a:spLocks noChangeArrowheads="1"/>
          </p:cNvSpPr>
          <p:nvPr/>
        </p:nvSpPr>
        <p:spPr bwMode="auto">
          <a:xfrm>
            <a:off x="2892078" y="5008091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8" name="Text Box 78"/>
          <p:cNvSpPr txBox="1">
            <a:spLocks noChangeArrowheads="1"/>
          </p:cNvSpPr>
          <p:nvPr/>
        </p:nvSpPr>
        <p:spPr bwMode="auto">
          <a:xfrm>
            <a:off x="3531840" y="372697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477" name="Text Box 77"/>
          <p:cNvSpPr txBox="1">
            <a:spLocks noChangeArrowheads="1"/>
          </p:cNvSpPr>
          <p:nvPr/>
        </p:nvSpPr>
        <p:spPr bwMode="auto">
          <a:xfrm>
            <a:off x="4263678" y="4276254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8256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96" name="Line 96"/>
          <p:cNvSpPr>
            <a:spLocks noChangeShapeType="1"/>
          </p:cNvSpPr>
          <p:nvPr/>
        </p:nvSpPr>
        <p:spPr bwMode="auto">
          <a:xfrm flipV="1">
            <a:off x="3074640" y="2996952"/>
            <a:ext cx="0" cy="2101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5" name="Line 95"/>
          <p:cNvSpPr>
            <a:spLocks noChangeShapeType="1"/>
          </p:cNvSpPr>
          <p:nvPr/>
        </p:nvSpPr>
        <p:spPr bwMode="auto">
          <a:xfrm>
            <a:off x="3074640" y="5085184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4" name="Arc 94"/>
          <p:cNvSpPr>
            <a:spLocks/>
          </p:cNvSpPr>
          <p:nvPr/>
        </p:nvSpPr>
        <p:spPr bwMode="auto">
          <a:xfrm>
            <a:off x="3074640" y="3452341"/>
            <a:ext cx="914400" cy="16462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93" name="Arc 93"/>
          <p:cNvSpPr>
            <a:spLocks/>
          </p:cNvSpPr>
          <p:nvPr/>
        </p:nvSpPr>
        <p:spPr bwMode="auto">
          <a:xfrm>
            <a:off x="3074640" y="4170784"/>
            <a:ext cx="1920875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9" name="Text Box 89"/>
          <p:cNvSpPr txBox="1">
            <a:spLocks noChangeArrowheads="1"/>
          </p:cNvSpPr>
          <p:nvPr/>
        </p:nvSpPr>
        <p:spPr bwMode="auto">
          <a:xfrm>
            <a:off x="3696146" y="373042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8" name="Text Box 88"/>
          <p:cNvSpPr txBox="1">
            <a:spLocks noChangeArrowheads="1"/>
          </p:cNvSpPr>
          <p:nvPr/>
        </p:nvSpPr>
        <p:spPr bwMode="auto">
          <a:xfrm>
            <a:off x="4416227" y="4234483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7" name="Text Box 87"/>
          <p:cNvSpPr txBox="1">
            <a:spLocks noChangeArrowheads="1"/>
          </p:cNvSpPr>
          <p:nvPr/>
        </p:nvSpPr>
        <p:spPr bwMode="auto">
          <a:xfrm>
            <a:off x="3074640" y="3933354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6" name="Text Box 86"/>
          <p:cNvSpPr txBox="1">
            <a:spLocks noChangeArrowheads="1"/>
          </p:cNvSpPr>
          <p:nvPr/>
        </p:nvSpPr>
        <p:spPr bwMode="auto">
          <a:xfrm>
            <a:off x="3989040" y="4687416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5" name="Arc 85"/>
          <p:cNvSpPr>
            <a:spLocks/>
          </p:cNvSpPr>
          <p:nvPr/>
        </p:nvSpPr>
        <p:spPr bwMode="auto">
          <a:xfrm flipH="1">
            <a:off x="5148064" y="4993109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0482" name="Text Box 82"/>
          <p:cNvSpPr txBox="1">
            <a:spLocks noChangeArrowheads="1"/>
          </p:cNvSpPr>
          <p:nvPr/>
        </p:nvSpPr>
        <p:spPr bwMode="auto">
          <a:xfrm>
            <a:off x="5076056" y="5170587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pt-PT" sz="1000" baseline="-30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1" name="Text Box 81"/>
          <p:cNvSpPr txBox="1">
            <a:spLocks noChangeArrowheads="1"/>
          </p:cNvSpPr>
          <p:nvPr/>
        </p:nvSpPr>
        <p:spPr bwMode="auto">
          <a:xfrm>
            <a:off x="2800003" y="2998316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80" name="Text Box 80"/>
          <p:cNvSpPr txBox="1">
            <a:spLocks noChangeArrowheads="1"/>
          </p:cNvSpPr>
          <p:nvPr/>
        </p:nvSpPr>
        <p:spPr bwMode="auto">
          <a:xfrm>
            <a:off x="6072411" y="5157192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9" name="Text Box 79"/>
          <p:cNvSpPr txBox="1">
            <a:spLocks noChangeArrowheads="1"/>
          </p:cNvSpPr>
          <p:nvPr/>
        </p:nvSpPr>
        <p:spPr bwMode="auto">
          <a:xfrm>
            <a:off x="2892078" y="5008091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78" name="Text Box 78"/>
          <p:cNvSpPr txBox="1">
            <a:spLocks noChangeArrowheads="1"/>
          </p:cNvSpPr>
          <p:nvPr/>
        </p:nvSpPr>
        <p:spPr bwMode="auto">
          <a:xfrm>
            <a:off x="3531840" y="3726979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477" name="Text Box 77"/>
          <p:cNvSpPr txBox="1">
            <a:spLocks noChangeArrowheads="1"/>
          </p:cNvSpPr>
          <p:nvPr/>
        </p:nvSpPr>
        <p:spPr bwMode="auto">
          <a:xfrm>
            <a:off x="4263678" y="4276254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Conexão recta 36"/>
          <p:cNvCxnSpPr/>
          <p:nvPr/>
        </p:nvCxnSpPr>
        <p:spPr>
          <a:xfrm>
            <a:off x="3203848" y="3356992"/>
            <a:ext cx="2160240" cy="172819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426" name="Text Box 2"/>
          <p:cNvSpPr txBox="1">
            <a:spLocks noChangeArrowheads="1"/>
          </p:cNvSpPr>
          <p:nvPr/>
        </p:nvSpPr>
        <p:spPr bwMode="auto">
          <a:xfrm>
            <a:off x="3347864" y="3429000"/>
            <a:ext cx="731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3419872" y="335699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4561830" y="4509120"/>
            <a:ext cx="730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4777854" y="450912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30" name="Arc 6"/>
          <p:cNvSpPr>
            <a:spLocks/>
          </p:cNvSpPr>
          <p:nvPr/>
        </p:nvSpPr>
        <p:spPr bwMode="auto">
          <a:xfrm rot="-511929" flipH="1" flipV="1">
            <a:off x="3670070" y="2985452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4200202" y="3861048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C’</a:t>
            </a:r>
            <a:r>
              <a:rPr kumimoji="0" lang="pt-PT" sz="11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3984179" y="3933056"/>
            <a:ext cx="7318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da procura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7701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alterada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deixam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passam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preferência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 flipV="1">
            <a:off x="3021112" y="2993355"/>
            <a:ext cx="0" cy="2651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6" name="Line 18"/>
          <p:cNvSpPr>
            <a:spLocks noChangeShapeType="1"/>
          </p:cNvSpPr>
          <p:nvPr/>
        </p:nvSpPr>
        <p:spPr bwMode="auto">
          <a:xfrm>
            <a:off x="3021112" y="566124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5" name="Arc 17"/>
          <p:cNvSpPr>
            <a:spLocks/>
          </p:cNvSpPr>
          <p:nvPr/>
        </p:nvSpPr>
        <p:spPr bwMode="auto">
          <a:xfrm>
            <a:off x="3021112" y="3456905"/>
            <a:ext cx="1279525" cy="2193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4" name="Arc 16"/>
          <p:cNvSpPr>
            <a:spLocks/>
          </p:cNvSpPr>
          <p:nvPr/>
        </p:nvSpPr>
        <p:spPr bwMode="auto">
          <a:xfrm>
            <a:off x="3021112" y="4472210"/>
            <a:ext cx="2468562" cy="11890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3" name="Line 15"/>
          <p:cNvSpPr>
            <a:spLocks noChangeShapeType="1"/>
          </p:cNvSpPr>
          <p:nvPr/>
        </p:nvSpPr>
        <p:spPr bwMode="auto">
          <a:xfrm>
            <a:off x="3021112" y="3366418"/>
            <a:ext cx="1096962" cy="547687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2" name="Arc 14"/>
          <p:cNvSpPr>
            <a:spLocks/>
          </p:cNvSpPr>
          <p:nvPr/>
        </p:nvSpPr>
        <p:spPr bwMode="auto">
          <a:xfrm flipH="1" flipV="1">
            <a:off x="3021112" y="3091780"/>
            <a:ext cx="822325" cy="549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1" name="Line 13"/>
          <p:cNvSpPr>
            <a:spLocks noChangeShapeType="1"/>
          </p:cNvSpPr>
          <p:nvPr/>
        </p:nvSpPr>
        <p:spPr bwMode="auto">
          <a:xfrm>
            <a:off x="4757837" y="4473798"/>
            <a:ext cx="914400" cy="118745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60" name="Arc 12"/>
          <p:cNvSpPr>
            <a:spLocks/>
          </p:cNvSpPr>
          <p:nvPr/>
        </p:nvSpPr>
        <p:spPr bwMode="auto">
          <a:xfrm flipH="1" flipV="1">
            <a:off x="5215037" y="4725144"/>
            <a:ext cx="639762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2459" name="Text Box 11"/>
          <p:cNvSpPr txBox="1">
            <a:spLocks noChangeArrowheads="1"/>
          </p:cNvSpPr>
          <p:nvPr/>
        </p:nvSpPr>
        <p:spPr bwMode="auto">
          <a:xfrm>
            <a:off x="3203674" y="342900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5124549" y="5152107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2457" name="Text Box 9"/>
          <p:cNvSpPr txBox="1">
            <a:spLocks noChangeArrowheads="1"/>
          </p:cNvSpPr>
          <p:nvPr/>
        </p:nvSpPr>
        <p:spPr bwMode="auto">
          <a:xfrm>
            <a:off x="5857974" y="5728171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2746474" y="2991867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4777854" y="5152107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716016" y="421600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386237" y="3423915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C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025999" y="3855963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3021112" y="4052218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4302224" y="5368131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49" name="Text Box 1"/>
          <p:cNvSpPr txBox="1">
            <a:spLocks noChangeArrowheads="1"/>
          </p:cNvSpPr>
          <p:nvPr/>
        </p:nvSpPr>
        <p:spPr bwMode="auto">
          <a:xfrm>
            <a:off x="2699792" y="5584155"/>
            <a:ext cx="730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da procura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7548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(L/K)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(L/K)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28337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Lx/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Ly/Ky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36270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devido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9231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4.8.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da procura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153936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305211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entre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dos bens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(W/r)B &lt; (W/r)A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porque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9231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158406" y="3587974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523531" y="416403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7667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mas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 flipV="1">
            <a:off x="2609131" y="2454102"/>
            <a:ext cx="0" cy="2560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2" name="Line 30"/>
          <p:cNvSpPr>
            <a:spLocks noChangeShapeType="1"/>
          </p:cNvSpPr>
          <p:nvPr/>
        </p:nvSpPr>
        <p:spPr bwMode="auto">
          <a:xfrm>
            <a:off x="2609131" y="5033219"/>
            <a:ext cx="292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1" name="Arc 29"/>
          <p:cNvSpPr>
            <a:spLocks/>
          </p:cNvSpPr>
          <p:nvPr/>
        </p:nvSpPr>
        <p:spPr bwMode="auto">
          <a:xfrm flipH="1" flipV="1">
            <a:off x="3158406" y="2400127"/>
            <a:ext cx="1646237" cy="23383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112"/>
              <a:gd name="T2" fmla="*/ 21313 w 21600"/>
              <a:gd name="T3" fmla="*/ 25112 h 25112"/>
              <a:gd name="T4" fmla="*/ 0 w 21600"/>
              <a:gd name="T5" fmla="*/ 21600 h 25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11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76"/>
                  <a:pt x="21503" y="23951"/>
                  <a:pt x="21312" y="25111"/>
                </a:cubicBezTo>
              </a:path>
              <a:path w="21600" h="2511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76"/>
                  <a:pt x="21503" y="23951"/>
                  <a:pt x="21312" y="2511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500" name="Freeform 28"/>
          <p:cNvSpPr>
            <a:spLocks/>
          </p:cNvSpPr>
          <p:nvPr/>
        </p:nvSpPr>
        <p:spPr bwMode="auto">
          <a:xfrm rot="-1041693">
            <a:off x="3225081" y="2719093"/>
            <a:ext cx="1292225" cy="2097088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872"/>
              </a:cxn>
              <a:cxn ang="0">
                <a:pos x="2784" y="3024"/>
              </a:cxn>
            </a:cxnLst>
            <a:rect l="0" t="0" r="r" b="b"/>
            <a:pathLst>
              <a:path w="2784" h="3024">
                <a:moveTo>
                  <a:pt x="768" y="0"/>
                </a:moveTo>
                <a:cubicBezTo>
                  <a:pt x="384" y="684"/>
                  <a:pt x="0" y="1368"/>
                  <a:pt x="336" y="1872"/>
                </a:cubicBezTo>
                <a:cubicBezTo>
                  <a:pt x="672" y="2376"/>
                  <a:pt x="2376" y="2832"/>
                  <a:pt x="2784" y="3024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9" name="Line 27"/>
          <p:cNvSpPr>
            <a:spLocks noChangeShapeType="1"/>
          </p:cNvSpPr>
          <p:nvPr/>
        </p:nvSpPr>
        <p:spPr bwMode="auto">
          <a:xfrm rot="26796">
            <a:off x="3061568" y="2454102"/>
            <a:ext cx="457200" cy="25606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8" name="Line 26"/>
          <p:cNvSpPr>
            <a:spLocks noChangeShapeType="1"/>
          </p:cNvSpPr>
          <p:nvPr/>
        </p:nvSpPr>
        <p:spPr bwMode="auto">
          <a:xfrm rot="-87123">
            <a:off x="2883768" y="3834377"/>
            <a:ext cx="2011363" cy="118903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7" name="Line 25"/>
          <p:cNvSpPr>
            <a:spLocks noChangeShapeType="1"/>
          </p:cNvSpPr>
          <p:nvPr/>
        </p:nvSpPr>
        <p:spPr bwMode="auto">
          <a:xfrm flipV="1">
            <a:off x="2609131" y="2362027"/>
            <a:ext cx="823912" cy="2652712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6" name="Line 24"/>
          <p:cNvSpPr>
            <a:spLocks noChangeShapeType="1"/>
          </p:cNvSpPr>
          <p:nvPr/>
        </p:nvSpPr>
        <p:spPr bwMode="auto">
          <a:xfrm flipV="1">
            <a:off x="2609131" y="2544589"/>
            <a:ext cx="1281112" cy="247015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5" name="Line 23"/>
          <p:cNvSpPr>
            <a:spLocks noChangeShapeType="1"/>
          </p:cNvSpPr>
          <p:nvPr/>
        </p:nvSpPr>
        <p:spPr bwMode="auto">
          <a:xfrm flipV="1">
            <a:off x="2609131" y="3571131"/>
            <a:ext cx="2011362" cy="146208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4" name="Line 22"/>
          <p:cNvSpPr>
            <a:spLocks noChangeShapeType="1"/>
          </p:cNvSpPr>
          <p:nvPr/>
        </p:nvSpPr>
        <p:spPr bwMode="auto">
          <a:xfrm flipV="1">
            <a:off x="2609131" y="4301381"/>
            <a:ext cx="2468562" cy="7318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3433043" y="2204864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(Kx/Lx)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798168" y="254458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4530006" y="336850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(Ky/Ly)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4987206" y="4190827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(Kx/Lx)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712568" y="4373389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4864968" y="459608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7" name="Arc 15"/>
          <p:cNvSpPr>
            <a:spLocks/>
          </p:cNvSpPr>
          <p:nvPr/>
        </p:nvSpPr>
        <p:spPr bwMode="auto">
          <a:xfrm flipH="1">
            <a:off x="3340968" y="4941144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86" name="Arc 14"/>
          <p:cNvSpPr>
            <a:spLocks/>
          </p:cNvSpPr>
          <p:nvPr/>
        </p:nvSpPr>
        <p:spPr bwMode="auto">
          <a:xfrm flipH="1">
            <a:off x="4620493" y="4941144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3158406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4530006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5352331" y="5100142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2339752" y="4884118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2334493" y="2435846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4056187" y="445207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066331" y="301191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4139952" y="4452070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3696147" y="4164038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4" name="Text Box 2"/>
          <p:cNvSpPr txBox="1">
            <a:spLocks noChangeArrowheads="1"/>
          </p:cNvSpPr>
          <p:nvPr/>
        </p:nvSpPr>
        <p:spPr bwMode="auto">
          <a:xfrm>
            <a:off x="2987824" y="3593059"/>
            <a:ext cx="731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3" name="Text Box 1"/>
          <p:cNvSpPr txBox="1">
            <a:spLocks noChangeArrowheads="1"/>
          </p:cNvSpPr>
          <p:nvPr/>
        </p:nvSpPr>
        <p:spPr bwMode="auto">
          <a:xfrm>
            <a:off x="2771800" y="3011910"/>
            <a:ext cx="731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A’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5" name="Rectangle 53"/>
          <p:cNvSpPr>
            <a:spLocks noChangeArrowheads="1"/>
          </p:cNvSpPr>
          <p:nvPr/>
        </p:nvSpPr>
        <p:spPr bwMode="auto">
          <a:xfrm>
            <a:off x="1" y="515719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(W/r)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(Ky/Ly)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&gt;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Kx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/Lx)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-36512" y="59492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(Ky/Ly)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V="1">
            <a:off x="2930624" y="1630660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9" name="Line 15"/>
          <p:cNvSpPr>
            <a:spLocks noChangeShapeType="1"/>
          </p:cNvSpPr>
          <p:nvPr/>
        </p:nvSpPr>
        <p:spPr bwMode="auto">
          <a:xfrm>
            <a:off x="2930624" y="4581128"/>
            <a:ext cx="30178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8" name="Arc 14"/>
          <p:cNvSpPr>
            <a:spLocks/>
          </p:cNvSpPr>
          <p:nvPr/>
        </p:nvSpPr>
        <p:spPr bwMode="auto">
          <a:xfrm flipH="1" flipV="1">
            <a:off x="3845024" y="3038723"/>
            <a:ext cx="1371600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7" name="Arc 13"/>
          <p:cNvSpPr>
            <a:spLocks/>
          </p:cNvSpPr>
          <p:nvPr/>
        </p:nvSpPr>
        <p:spPr bwMode="auto">
          <a:xfrm flipH="1">
            <a:off x="3845024" y="2276872"/>
            <a:ext cx="1279525" cy="8223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6" name="Line 12"/>
          <p:cNvSpPr>
            <a:spLocks noChangeShapeType="1"/>
          </p:cNvSpPr>
          <p:nvPr/>
        </p:nvSpPr>
        <p:spPr bwMode="auto">
          <a:xfrm>
            <a:off x="2930624" y="2376785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5" name="Line 11"/>
          <p:cNvSpPr>
            <a:spLocks noChangeShapeType="1"/>
          </p:cNvSpPr>
          <p:nvPr/>
        </p:nvSpPr>
        <p:spPr bwMode="auto">
          <a:xfrm>
            <a:off x="4576861" y="2376785"/>
            <a:ext cx="0" cy="21955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4" name="Line 10"/>
          <p:cNvSpPr>
            <a:spLocks noChangeShapeType="1"/>
          </p:cNvSpPr>
          <p:nvPr/>
        </p:nvSpPr>
        <p:spPr bwMode="auto">
          <a:xfrm flipH="1">
            <a:off x="2930624" y="3789040"/>
            <a:ext cx="1646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 flipH="1">
            <a:off x="2930624" y="304036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5673824" y="4644876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2748061" y="4428852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4302224" y="4644876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2411760" y="3645024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339752" y="2268612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(W/r)</a:t>
            </a:r>
            <a:r>
              <a:rPr kumimoji="0" lang="pt-PT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2411760" y="1620540"/>
            <a:ext cx="91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W/r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6" name="Text Box 2"/>
          <p:cNvSpPr txBox="1">
            <a:spLocks noChangeArrowheads="1"/>
          </p:cNvSpPr>
          <p:nvPr/>
        </p:nvSpPr>
        <p:spPr bwMode="auto">
          <a:xfrm>
            <a:off x="3021111" y="3855963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intensivo em L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intensivo em K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45" name="Text Box 1"/>
          <p:cNvSpPr txBox="1">
            <a:spLocks noChangeArrowheads="1"/>
          </p:cNvSpPr>
          <p:nvPr/>
        </p:nvSpPr>
        <p:spPr bwMode="auto">
          <a:xfrm>
            <a:off x="2930624" y="2415803"/>
            <a:ext cx="14636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intensivo em K</a:t>
            </a:r>
            <a:endParaRPr kumimoji="0" lang="pt-P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intensivo em L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922566"/>
            <a:ext cx="1755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1757134"/>
            <a:ext cx="91805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gráfico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ilustra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situação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B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364502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4273932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06718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criadas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haver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acordo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smtClean="0"/>
              <a:t>Ohlin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4.9.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922566"/>
            <a:ext cx="17556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Conclusão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fr-F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2188022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Supondo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gráfico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ilustra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situação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que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3356992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conduziu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4058489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conduziu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06718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35004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8, Capítulo 9 (até à página 169) e Capítulo 11 (páginas 221 e 222)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4.10.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monopólio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578726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igualiza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V="1">
            <a:off x="2439963" y="2343795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8" name="Line 26"/>
          <p:cNvSpPr>
            <a:spLocks noChangeShapeType="1"/>
          </p:cNvSpPr>
          <p:nvPr/>
        </p:nvSpPr>
        <p:spPr bwMode="auto">
          <a:xfrm>
            <a:off x="2439963" y="5080099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7" name="Line 25"/>
          <p:cNvSpPr>
            <a:spLocks noChangeShapeType="1"/>
          </p:cNvSpPr>
          <p:nvPr/>
        </p:nvSpPr>
        <p:spPr bwMode="auto">
          <a:xfrm>
            <a:off x="2439963" y="4346922"/>
            <a:ext cx="3108325" cy="0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6" name="Line 24"/>
          <p:cNvSpPr>
            <a:spLocks noChangeShapeType="1"/>
          </p:cNvSpPr>
          <p:nvPr/>
        </p:nvSpPr>
        <p:spPr bwMode="auto">
          <a:xfrm>
            <a:off x="2439963" y="2703835"/>
            <a:ext cx="2743200" cy="237807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5" name="Line 23"/>
          <p:cNvSpPr>
            <a:spLocks noChangeShapeType="1"/>
          </p:cNvSpPr>
          <p:nvPr/>
        </p:nvSpPr>
        <p:spPr bwMode="auto">
          <a:xfrm>
            <a:off x="2439963" y="2703835"/>
            <a:ext cx="1736725" cy="2378075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4" name="Freeform 22"/>
          <p:cNvSpPr>
            <a:spLocks/>
          </p:cNvSpPr>
          <p:nvPr/>
        </p:nvSpPr>
        <p:spPr bwMode="auto">
          <a:xfrm rot="-1681247">
            <a:off x="3375000" y="3486497"/>
            <a:ext cx="1781175" cy="9286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864" y="1728"/>
              </a:cxn>
              <a:cxn ang="0">
                <a:pos x="4032" y="0"/>
              </a:cxn>
            </a:cxnLst>
            <a:rect l="0" t="0" r="r" b="b"/>
            <a:pathLst>
              <a:path w="4032" h="1920">
                <a:moveTo>
                  <a:pt x="0" y="1152"/>
                </a:moveTo>
                <a:cubicBezTo>
                  <a:pt x="96" y="1536"/>
                  <a:pt x="192" y="1920"/>
                  <a:pt x="864" y="1728"/>
                </a:cubicBezTo>
                <a:cubicBezTo>
                  <a:pt x="1536" y="1536"/>
                  <a:pt x="3504" y="288"/>
                  <a:pt x="4032" y="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3811563" y="3889722"/>
            <a:ext cx="0" cy="11874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 flipH="1">
            <a:off x="2439963" y="3889722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1" name="Line 19"/>
          <p:cNvSpPr>
            <a:spLocks noChangeShapeType="1"/>
          </p:cNvSpPr>
          <p:nvPr/>
        </p:nvSpPr>
        <p:spPr bwMode="auto">
          <a:xfrm>
            <a:off x="3629000" y="3783955"/>
            <a:ext cx="0" cy="12811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10" name="Line 18"/>
          <p:cNvSpPr>
            <a:spLocks noChangeShapeType="1"/>
          </p:cNvSpPr>
          <p:nvPr/>
        </p:nvSpPr>
        <p:spPr bwMode="auto">
          <a:xfrm flipH="1">
            <a:off x="2439963" y="3775422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09" name="Line 17"/>
          <p:cNvSpPr>
            <a:spLocks noChangeShapeType="1"/>
          </p:cNvSpPr>
          <p:nvPr/>
        </p:nvSpPr>
        <p:spPr bwMode="auto">
          <a:xfrm>
            <a:off x="4086200" y="4346922"/>
            <a:ext cx="0" cy="7302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3902050" y="42326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3629000" y="449895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3629000" y="37754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3444850" y="363993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4725963" y="2791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5000600" y="4712047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4054450" y="48041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051720" y="42326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2123728" y="377887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9" name="Text Box 7"/>
          <p:cNvSpPr txBox="1">
            <a:spLocks noChangeArrowheads="1"/>
          </p:cNvSpPr>
          <p:nvPr/>
        </p:nvSpPr>
        <p:spPr bwMode="auto">
          <a:xfrm>
            <a:off x="2123728" y="35912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5457800" y="5077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3902050" y="508009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629000" y="5080099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3444850" y="50771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4" name="Text Box 2"/>
          <p:cNvSpPr txBox="1">
            <a:spLocks noChangeArrowheads="1"/>
          </p:cNvSpPr>
          <p:nvPr/>
        </p:nvSpPr>
        <p:spPr bwMode="auto">
          <a:xfrm>
            <a:off x="2123728" y="4936083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593" name="Text Box 1"/>
          <p:cNvSpPr txBox="1">
            <a:spLocks noChangeArrowheads="1"/>
          </p:cNvSpPr>
          <p:nvPr/>
        </p:nvSpPr>
        <p:spPr bwMode="auto">
          <a:xfrm>
            <a:off x="2165325" y="240382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3198455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variação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desloca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o capital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dessa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outra.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tipos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36512" y="1755973"/>
            <a:ext cx="91805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variação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desloca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livremente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268760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-36512" y="227687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cujo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significa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implica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37170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procura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de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sobem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subir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respetivos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21235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deslocado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entre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107901"/>
            <a:ext cx="91805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consequência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desce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350158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subir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do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descer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específico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outra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677015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-Ohlin)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importa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escasso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33569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Teste de Leontief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publicado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1953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1947)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20250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Instrumento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input-output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matriz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de Leontief) dos EUA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620688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0" y="141277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0" y="198884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competitivas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valor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321471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liberta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capital e 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capitalística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ângulo 28"/>
          <p:cNvSpPr/>
          <p:nvPr/>
        </p:nvSpPr>
        <p:spPr>
          <a:xfrm>
            <a:off x="0" y="4904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exige mais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capital e 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	é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rácio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capitalística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competitiva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4.12.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750183"/>
            <a:ext cx="91805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esperado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36450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Resultado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observado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K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procura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enquanto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procura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enviesada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66003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Nos EUA,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capital-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superior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destes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nos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parceiros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comerciais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dos EUA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6512" y="514034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Consequentemente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Crítica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produza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Leontif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necessário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significativa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confirmado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inferior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EUA, o que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confirma.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mas 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nos EUA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84536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para 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parceiros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mas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verifica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	os EUA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8895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53878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Relação entre o preço relativo dos fatores e o preço relativo dos bens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5457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Teorema</a:t>
            </a:r>
            <a:r>
              <a:rPr lang="fr-FR" sz="2800" dirty="0" smtClean="0"/>
              <a:t> da </a:t>
            </a:r>
            <a:r>
              <a:rPr lang="fr-FR" sz="2800" dirty="0" err="1" smtClean="0"/>
              <a:t>igualização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dos </a:t>
            </a:r>
            <a:r>
              <a:rPr lang="fr-FR" sz="2800" dirty="0" err="1" smtClean="0"/>
              <a:t>fatores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6978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Stolper-Samuelson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2739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Teorema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Rybczynski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0" y="54980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4.8.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6512" y="60741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4.9.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Reversibilidade</a:t>
            </a:r>
            <a:r>
              <a:rPr lang="fr-FR" sz="2800" dirty="0" smtClean="0"/>
              <a:t> </a:t>
            </a:r>
            <a:r>
              <a:rPr lang="fr-FR" sz="2800" dirty="0" err="1" smtClean="0"/>
              <a:t>nas</a:t>
            </a:r>
            <a:r>
              <a:rPr lang="fr-FR" sz="2800" dirty="0" smtClean="0"/>
              <a:t> </a:t>
            </a:r>
            <a:r>
              <a:rPr lang="fr-FR" sz="2800" dirty="0" err="1" smtClean="0"/>
              <a:t>intensidades</a:t>
            </a:r>
            <a:r>
              <a:rPr lang="fr-FR" sz="2800" dirty="0" smtClean="0"/>
              <a:t> </a:t>
            </a:r>
            <a:r>
              <a:rPr lang="fr-FR" sz="2800" dirty="0" err="1" smtClean="0"/>
              <a:t>fatoriais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0080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Minhas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(1962)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1947 e 1951 para 	20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 e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Japão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concluído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havia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414479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chegaram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concluiram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que, na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prática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significativa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tarifária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4847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escassos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beneficia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prejudica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99695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EUA, o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apoiar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livre e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protecionismo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que tem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sustentação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empírica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857" name="Rectangle 1"/>
          <p:cNvSpPr>
            <a:spLocks noChangeArrowheads="1"/>
          </p:cNvSpPr>
          <p:nvPr/>
        </p:nvSpPr>
        <p:spPr bwMode="auto">
          <a:xfrm>
            <a:off x="0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protegidas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que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5496" y="544580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porque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dificuldade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americano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75597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1971, Baldwin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mostrou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retirasse 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efeito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das tarifas sobre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de Leontief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evidente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348416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eliminado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estrutura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tarifária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factor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43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908720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homogeneidade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factor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0" y="15567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apenas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capital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56490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entanto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homogéneo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pressupõe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3" name="Rectangle 1"/>
          <p:cNvSpPr>
            <a:spLocks noChangeArrowheads="1"/>
          </p:cNvSpPr>
          <p:nvPr/>
        </p:nvSpPr>
        <p:spPr bwMode="auto">
          <a:xfrm>
            <a:off x="1" y="364502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sub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dividido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categorias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-se: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EUA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muito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qualificado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574768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EUA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importam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trabalho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pouco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qualificado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Leontief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44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107321"/>
            <a:ext cx="91805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-Ohlin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alargado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forma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incorporar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diversas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categorias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785" name="Rectangle 1"/>
          <p:cNvSpPr>
            <a:spLocks noChangeArrowheads="1"/>
          </p:cNvSpPr>
          <p:nvPr/>
        </p:nvSpPr>
        <p:spPr bwMode="auto">
          <a:xfrm>
            <a:off x="0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terceiro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3953" name="Rectangle 1"/>
          <p:cNvSpPr>
            <a:spLocks noChangeArrowheads="1"/>
          </p:cNvSpPr>
          <p:nvPr/>
        </p:nvSpPr>
        <p:spPr bwMode="auto">
          <a:xfrm>
            <a:off x="1" y="314096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embora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capital-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têm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outra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característica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recursos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naturais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este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terceiro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Leontief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atenuado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01" name="Rectangle 1"/>
          <p:cNvSpPr>
            <a:spLocks noChangeArrowheads="1"/>
          </p:cNvSpPr>
          <p:nvPr/>
        </p:nvSpPr>
        <p:spPr bwMode="auto">
          <a:xfrm>
            <a:off x="0" y="574768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Para os EUA,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eliminarem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indústrias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recursos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paradoxo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desaparece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4.14.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testes para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outros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45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46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commodity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0" y="2002686"/>
            <a:ext cx="6829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Técnica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utilizada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regressão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múltipla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265133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Variável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explicar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líquidas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importações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0" y="3789040"/>
            <a:ext cx="47790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Variáveis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explicativas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445153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 Capital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físico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utilizado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na 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produção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	(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maquinaria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5570076"/>
            <a:ext cx="7951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Capital humano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utilizado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0" y="6251158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Emprego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47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17413"/>
            <a:ext cx="91439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líquidas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negativamente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correlacionadas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montante de 	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volume de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emprego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386104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líquidas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aparecem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positivamente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correlacionadas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capital humano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indústrias</a:t>
            </a:r>
            <a:endParaRPr lang="fr-F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0" y="539702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Comentário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EUA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nem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geral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deverão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 humano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4.15. Testes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48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"factor content"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8884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básica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1" y="319613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exporta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9073" name="Rectangle 1"/>
          <p:cNvSpPr>
            <a:spLocks noChangeArrowheads="1"/>
          </p:cNvSpPr>
          <p:nvPr/>
        </p:nvSpPr>
        <p:spPr bwMode="auto">
          <a:xfrm>
            <a:off x="1" y="495559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país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importa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determinado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é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relativamente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escasso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nesse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fator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smtClean="0">
                <a:latin typeface="Times New Roman" pitchFamily="18" charset="0"/>
                <a:cs typeface="Times New Roman" pitchFamily="18" charset="0"/>
              </a:rPr>
              <a:t>4.15. Testes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outras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técnicas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49</a:t>
            </a:fld>
            <a:endParaRPr lang="pt-PT"/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3251" name="Rectangle 1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381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939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2941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0461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0523" name="Rectangle 1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PT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24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862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 dirty="0"/>
          </a:p>
        </p:txBody>
      </p:sp>
      <p:sp>
        <p:nvSpPr>
          <p:cNvPr id="238637" name="Rectangle 4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-36512" y="1322764"/>
            <a:ext cx="9180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Teorema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Heckscher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-Ohli</a:t>
            </a:r>
            <a:r>
              <a:rPr lang="fr-FR" sz="2800" b="1" u="sng" dirty="0" smtClean="0"/>
              <a:t>n-</a:t>
            </a:r>
            <a:r>
              <a:rPr lang="fr-FR" sz="2800" b="1" u="sng" dirty="0" err="1" smtClean="0"/>
              <a:t>Vanek</a:t>
            </a:r>
            <a:endParaRPr lang="pt-PT" sz="2800" b="1" u="sng" dirty="0"/>
          </a:p>
        </p:txBody>
      </p:sp>
      <p:sp>
        <p:nvSpPr>
          <p:cNvPr id="257025" name="Rectangle 1"/>
          <p:cNvSpPr>
            <a:spLocks noChangeArrowheads="1"/>
          </p:cNvSpPr>
          <p:nvPr/>
        </p:nvSpPr>
        <p:spPr bwMode="auto">
          <a:xfrm>
            <a:off x="1" y="1988840"/>
            <a:ext cx="91439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revelada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através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conteúdo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190853" y="44624"/>
            <a:ext cx="2762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Explicações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42019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Outros testes para outros países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49220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4.15.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Testes que utilizam outras técnicas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5496" y="90872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4.10.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Existência de monopólio no mercado do bem de exportação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35496" y="21136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4.11.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/>
              <a:t>Imobilidade de </a:t>
            </a:r>
            <a:r>
              <a:rPr lang="pt-PT" sz="2800" dirty="0" smtClean="0"/>
              <a:t>fatores </a:t>
            </a:r>
            <a:r>
              <a:rPr lang="pt-PT" sz="2800" dirty="0" smtClean="0"/>
              <a:t>entre indústrias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0" y="27617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4.12.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paradoxo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Leontief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(capital – K -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B,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dispõe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K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399170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abundância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relativa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abundante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relativamente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B, se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relativo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 (r/w) é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baixo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A: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(r/w)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&lt; (r/w)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Nota 1: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física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só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conta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42088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económica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entra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linha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conta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41" name="Rectangle 1"/>
          <p:cNvSpPr>
            <a:spLocks noChangeArrowheads="1"/>
          </p:cNvSpPr>
          <p:nvPr/>
        </p:nvSpPr>
        <p:spPr bwMode="auto">
          <a:xfrm>
            <a:off x="1" y="3429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Nota 2: No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modelo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base de 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Heckscher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-Ohlin as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duas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definições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produzem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os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mesmos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resultados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porque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tecnologias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494116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gostos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idênticos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nos dois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procura,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preferência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detém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32276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Y):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Y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capital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841898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considerando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dois 	bens (X e Y) e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(K e L),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-se 	que X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K,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Y, se 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 exige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K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L,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(K/L)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pt-PT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" y="446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4.1. Hipóteses 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do modelo de 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Heckscher-Ohlin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5382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Ausência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reversibilidade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factoriais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2841899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irreversibilidade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intensidades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fatoriais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intensivo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nesse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qualquer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seja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 &lt; Ky/Ly para (W/r)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então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/Lx &lt; Ky/Ly,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(W/r)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1137</TotalTime>
  <Words>2359</Words>
  <Application>Microsoft Office PowerPoint</Application>
  <PresentationFormat>Apresentação no Ecrã (4:3)</PresentationFormat>
  <Paragraphs>497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49</vt:i4>
      </vt:variant>
    </vt:vector>
  </HeadingPairs>
  <TitlesOfParts>
    <vt:vector size="50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  <vt:lpstr>Diapositivo 47</vt:lpstr>
      <vt:lpstr>Diapositivo 48</vt:lpstr>
      <vt:lpstr>Diapositivo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225</cp:revision>
  <dcterms:created xsi:type="dcterms:W3CDTF">2015-06-22T19:08:08Z</dcterms:created>
  <dcterms:modified xsi:type="dcterms:W3CDTF">2015-07-24T16:30:07Z</dcterms:modified>
</cp:coreProperties>
</file>